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Amiko Ultra-Bold" panose="020B0604020202020204" charset="0"/>
      <p:regular r:id="rId17"/>
    </p:embeddedFont>
    <p:embeddedFont>
      <p:font typeface="Arimo" panose="020B0604020202020204" charset="0"/>
      <p:regular r:id="rId18"/>
    </p:embeddedFont>
    <p:embeddedFont>
      <p:font typeface="Atkinson Hyperlegible" panose="020B0604020202020204" charset="0"/>
      <p:regular r:id="rId19"/>
    </p:embeddedFont>
    <p:embeddedFont>
      <p:font typeface="Atkinson Hyperlegible Bold" panose="020B0604020202020204" charset="0"/>
      <p:regular r:id="rId20"/>
    </p:embeddedFont>
    <p:embeddedFont>
      <p:font typeface="Atkinson Hyperlegible Italics" panose="020B0604020202020204" charset="0"/>
      <p:regular r:id="rId21"/>
    </p:embeddedFont>
    <p:embeddedFont>
      <p:font typeface="Lovelo" panose="020B0604020202020204" charset="0"/>
      <p:regular r:id="rId22"/>
    </p:embeddedFont>
    <p:embeddedFont>
      <p:font typeface="Sugo Display"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7" d="100"/>
          <a:sy n="47" d="100"/>
        </p:scale>
        <p:origin x="4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jpeg"/><Relationship Id="rId7" Type="http://schemas.openxmlformats.org/officeDocument/2006/relationships/image" Target="../media/image6.svg"/><Relationship Id="rId12"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4.png"/><Relationship Id="rId5" Type="http://schemas.openxmlformats.org/officeDocument/2006/relationships/image" Target="../media/image10.jpeg"/><Relationship Id="rId10" Type="http://schemas.openxmlformats.org/officeDocument/2006/relationships/image" Target="../media/image13.png"/><Relationship Id="rId4" Type="http://schemas.openxmlformats.org/officeDocument/2006/relationships/image" Target="../media/image9.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jpeg"/><Relationship Id="rId10" Type="http://schemas.openxmlformats.org/officeDocument/2006/relationships/image" Target="../media/image15.png"/><Relationship Id="rId4" Type="http://schemas.openxmlformats.org/officeDocument/2006/relationships/image" Target="../media/image3.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9.jpeg"/><Relationship Id="rId7"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6.svg"/><Relationship Id="rId5" Type="http://schemas.openxmlformats.org/officeDocument/2006/relationships/image" Target="../media/image17.png"/><Relationship Id="rId10" Type="http://schemas.openxmlformats.org/officeDocument/2006/relationships/image" Target="../media/image5.png"/><Relationship Id="rId4" Type="http://schemas.openxmlformats.org/officeDocument/2006/relationships/image" Target="../media/image9.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25.svg"/><Relationship Id="rId3" Type="http://schemas.openxmlformats.org/officeDocument/2006/relationships/image" Target="../media/image8.jpeg"/><Relationship Id="rId7" Type="http://schemas.openxmlformats.org/officeDocument/2006/relationships/image" Target="../media/image3.png"/><Relationship Id="rId12"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media/image23.svg"/><Relationship Id="rId5" Type="http://schemas.openxmlformats.org/officeDocument/2006/relationships/image" Target="../media/image10.jpeg"/><Relationship Id="rId1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9.png"/><Relationship Id="rId9" Type="http://schemas.openxmlformats.org/officeDocument/2006/relationships/image" Target="../media/image6.svg"/><Relationship Id="rId1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25.svg"/><Relationship Id="rId3" Type="http://schemas.openxmlformats.org/officeDocument/2006/relationships/image" Target="../media/image8.jpeg"/><Relationship Id="rId7" Type="http://schemas.openxmlformats.org/officeDocument/2006/relationships/image" Target="../media/image3.png"/><Relationship Id="rId12"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media/image23.svg"/><Relationship Id="rId5" Type="http://schemas.openxmlformats.org/officeDocument/2006/relationships/image" Target="../media/image10.jpeg"/><Relationship Id="rId1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9.png"/><Relationship Id="rId9" Type="http://schemas.openxmlformats.org/officeDocument/2006/relationships/image" Target="../media/image6.svg"/><Relationship Id="rId1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8.jpeg"/><Relationship Id="rId11" Type="http://schemas.openxmlformats.org/officeDocument/2006/relationships/image" Target="../media/image28.svg"/><Relationship Id="rId5" Type="http://schemas.openxmlformats.org/officeDocument/2006/relationships/image" Target="../media/image3.png"/><Relationship Id="rId10" Type="http://schemas.openxmlformats.org/officeDocument/2006/relationships/image" Target="../media/image27.png"/><Relationship Id="rId4" Type="http://schemas.openxmlformats.org/officeDocument/2006/relationships/image" Target="../media/image6.sv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jpeg"/><Relationship Id="rId7"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29.png"/><Relationship Id="rId5" Type="http://schemas.openxmlformats.org/officeDocument/2006/relationships/image" Target="../media/image2.png"/><Relationship Id="rId10" Type="http://schemas.openxmlformats.org/officeDocument/2006/relationships/image" Target="../media/image20.png"/><Relationship Id="rId4" Type="http://schemas.openxmlformats.org/officeDocument/2006/relationships/image" Target="../media/image9.png"/><Relationship Id="rId9" Type="http://schemas.openxmlformats.org/officeDocument/2006/relationships/image" Target="../media/image6.svg"/></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9.png"/><Relationship Id="rId7"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30.jpeg"/><Relationship Id="rId4" Type="http://schemas.openxmlformats.org/officeDocument/2006/relationships/image" Target="../media/image17.png"/><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10.jpeg"/><Relationship Id="rId12" Type="http://schemas.openxmlformats.org/officeDocument/2006/relationships/image" Target="../media/image3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20.png"/><Relationship Id="rId5" Type="http://schemas.openxmlformats.org/officeDocument/2006/relationships/image" Target="../media/image23.svg"/><Relationship Id="rId10" Type="http://schemas.openxmlformats.org/officeDocument/2006/relationships/image" Target="../media/image15.png"/><Relationship Id="rId4" Type="http://schemas.openxmlformats.org/officeDocument/2006/relationships/image" Target="../media/image22.png"/><Relationship Id="rId9"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3.png"/><Relationship Id="rId3" Type="http://schemas.openxmlformats.org/officeDocument/2006/relationships/image" Target="../media/image32.png"/><Relationship Id="rId7" Type="http://schemas.openxmlformats.org/officeDocument/2006/relationships/image" Target="../media/image8.jpeg"/><Relationship Id="rId12" Type="http://schemas.openxmlformats.org/officeDocument/2006/relationships/image" Target="../media/image2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2.png"/><Relationship Id="rId5" Type="http://schemas.openxmlformats.org/officeDocument/2006/relationships/image" Target="../media/image17.png"/><Relationship Id="rId10" Type="http://schemas.openxmlformats.org/officeDocument/2006/relationships/image" Target="../media/image6.svg"/><Relationship Id="rId4" Type="http://schemas.openxmlformats.org/officeDocument/2006/relationships/image" Target="../media/image9.png"/><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0.jpe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jpeg"/><Relationship Id="rId11"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29.png"/><Relationship Id="rId4" Type="http://schemas.openxmlformats.org/officeDocument/2006/relationships/image" Target="../media/image9.png"/><Relationship Id="rId9"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33.png"/><Relationship Id="rId12"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media/image3.png"/><Relationship Id="rId5" Type="http://schemas.openxmlformats.org/officeDocument/2006/relationships/image" Target="../media/image8.jpe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6.sv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sp>
      <p:grpSp>
        <p:nvGrpSpPr>
          <p:cNvPr id="3" name="Group 3"/>
          <p:cNvGrpSpPr/>
          <p:nvPr/>
        </p:nvGrpSpPr>
        <p:grpSpPr>
          <a:xfrm>
            <a:off x="734279" y="490930"/>
            <a:ext cx="16819441" cy="9514689"/>
            <a:chOff x="0" y="0"/>
            <a:chExt cx="22425921" cy="12686252"/>
          </a:xfrm>
        </p:grpSpPr>
        <p:sp>
          <p:nvSpPr>
            <p:cNvPr id="4" name="Freeform 4"/>
            <p:cNvSpPr/>
            <p:nvPr/>
          </p:nvSpPr>
          <p:spPr>
            <a:xfrm flipH="1">
              <a:off x="18129687" y="63500"/>
              <a:ext cx="4296235" cy="12622752"/>
            </a:xfrm>
            <a:custGeom>
              <a:avLst/>
              <a:gdLst/>
              <a:ahLst/>
              <a:cxnLst/>
              <a:rect l="l" t="t" r="r" b="b"/>
              <a:pathLst>
                <a:path w="4296235" h="12622752">
                  <a:moveTo>
                    <a:pt x="4296234" y="0"/>
                  </a:moveTo>
                  <a:lnTo>
                    <a:pt x="0" y="0"/>
                  </a:lnTo>
                  <a:lnTo>
                    <a:pt x="0" y="12622752"/>
                  </a:lnTo>
                  <a:lnTo>
                    <a:pt x="4296234" y="12622752"/>
                  </a:lnTo>
                  <a:lnTo>
                    <a:pt x="4296234" y="0"/>
                  </a:lnTo>
                  <a:close/>
                </a:path>
              </a:pathLst>
            </a:custGeom>
            <a:blipFill>
              <a:blip r:embed="rId3"/>
              <a:stretch>
                <a:fillRect r="-340429"/>
              </a:stretch>
            </a:blipFill>
          </p:spPr>
        </p:sp>
        <p:sp>
          <p:nvSpPr>
            <p:cNvPr id="5" name="Freeform 5"/>
            <p:cNvSpPr/>
            <p:nvPr/>
          </p:nvSpPr>
          <p:spPr>
            <a:xfrm flipH="1">
              <a:off x="0" y="0"/>
              <a:ext cx="18921873" cy="12622752"/>
            </a:xfrm>
            <a:custGeom>
              <a:avLst/>
              <a:gdLst/>
              <a:ahLst/>
              <a:cxnLst/>
              <a:rect l="l" t="t" r="r" b="b"/>
              <a:pathLst>
                <a:path w="18921873" h="12622752">
                  <a:moveTo>
                    <a:pt x="18921873" y="0"/>
                  </a:moveTo>
                  <a:lnTo>
                    <a:pt x="0" y="0"/>
                  </a:lnTo>
                  <a:lnTo>
                    <a:pt x="0" y="12622752"/>
                  </a:lnTo>
                  <a:lnTo>
                    <a:pt x="18921873" y="12622752"/>
                  </a:lnTo>
                  <a:lnTo>
                    <a:pt x="18921873" y="0"/>
                  </a:lnTo>
                  <a:close/>
                </a:path>
              </a:pathLst>
            </a:custGeom>
            <a:blipFill>
              <a:blip r:embed="rId3"/>
              <a:stretch>
                <a:fillRect/>
              </a:stretch>
            </a:blipFill>
          </p:spPr>
        </p:sp>
      </p:grpSp>
      <p:sp>
        <p:nvSpPr>
          <p:cNvPr id="6" name="Freeform 6"/>
          <p:cNvSpPr/>
          <p:nvPr/>
        </p:nvSpPr>
        <p:spPr>
          <a:xfrm rot="-68087">
            <a:off x="9152479" y="596354"/>
            <a:ext cx="848479" cy="864692"/>
          </a:xfrm>
          <a:custGeom>
            <a:avLst/>
            <a:gdLst/>
            <a:ahLst/>
            <a:cxnLst/>
            <a:rect l="l" t="t" r="r" b="b"/>
            <a:pathLst>
              <a:path w="848479" h="864692">
                <a:moveTo>
                  <a:pt x="0" y="0"/>
                </a:moveTo>
                <a:lnTo>
                  <a:pt x="848479" y="0"/>
                </a:lnTo>
                <a:lnTo>
                  <a:pt x="848479" y="864692"/>
                </a:lnTo>
                <a:lnTo>
                  <a:pt x="0" y="864692"/>
                </a:lnTo>
                <a:lnTo>
                  <a:pt x="0" y="0"/>
                </a:lnTo>
                <a:close/>
              </a:path>
            </a:pathLst>
          </a:custGeom>
          <a:blipFill>
            <a:blip r:embed="rId4"/>
            <a:stretch>
              <a:fillRect/>
            </a:stretch>
          </a:blipFill>
        </p:spPr>
      </p:sp>
      <p:sp>
        <p:nvSpPr>
          <p:cNvPr id="7" name="Freeform 7"/>
          <p:cNvSpPr/>
          <p:nvPr/>
        </p:nvSpPr>
        <p:spPr>
          <a:xfrm>
            <a:off x="11434356" y="1216082"/>
            <a:ext cx="6412092" cy="8789537"/>
          </a:xfrm>
          <a:custGeom>
            <a:avLst/>
            <a:gdLst/>
            <a:ahLst/>
            <a:cxnLst/>
            <a:rect l="l" t="t" r="r" b="b"/>
            <a:pathLst>
              <a:path w="6412092" h="8789537">
                <a:moveTo>
                  <a:pt x="0" y="0"/>
                </a:moveTo>
                <a:lnTo>
                  <a:pt x="6412092" y="0"/>
                </a:lnTo>
                <a:lnTo>
                  <a:pt x="6412092" y="8789538"/>
                </a:lnTo>
                <a:lnTo>
                  <a:pt x="0" y="8789538"/>
                </a:lnTo>
                <a:lnTo>
                  <a:pt x="0" y="0"/>
                </a:lnTo>
                <a:close/>
              </a:path>
            </a:pathLst>
          </a:custGeom>
          <a:blipFill>
            <a:blip r:embed="rId5"/>
            <a:stretch>
              <a:fillRect/>
            </a:stretch>
          </a:blipFill>
        </p:spPr>
      </p:sp>
      <p:sp>
        <p:nvSpPr>
          <p:cNvPr id="8" name="TextBox 8"/>
          <p:cNvSpPr txBox="1"/>
          <p:nvPr/>
        </p:nvSpPr>
        <p:spPr>
          <a:xfrm>
            <a:off x="2825959" y="2119921"/>
            <a:ext cx="7183478" cy="4601174"/>
          </a:xfrm>
          <a:prstGeom prst="rect">
            <a:avLst/>
          </a:prstGeom>
        </p:spPr>
        <p:txBody>
          <a:bodyPr lIns="0" tIns="0" rIns="0" bIns="0" rtlCol="0" anchor="t">
            <a:spAutoFit/>
          </a:bodyPr>
          <a:lstStyle/>
          <a:p>
            <a:pPr algn="ctr">
              <a:lnSpc>
                <a:spcPts val="18340"/>
              </a:lnSpc>
              <a:spcBef>
                <a:spcPct val="0"/>
              </a:spcBef>
            </a:pPr>
            <a:r>
              <a:rPr lang="en-US" sz="13100" spc="144">
                <a:solidFill>
                  <a:srgbClr val="402B2B"/>
                </a:solidFill>
                <a:latin typeface="Sugo Display"/>
              </a:rPr>
              <a:t>MAHAYANA  BUDDHISM</a:t>
            </a:r>
          </a:p>
        </p:txBody>
      </p:sp>
      <p:sp>
        <p:nvSpPr>
          <p:cNvPr id="9" name="TextBox 9"/>
          <p:cNvSpPr txBox="1"/>
          <p:nvPr/>
        </p:nvSpPr>
        <p:spPr>
          <a:xfrm>
            <a:off x="4010722" y="7504316"/>
            <a:ext cx="5133278" cy="617202"/>
          </a:xfrm>
          <a:prstGeom prst="rect">
            <a:avLst/>
          </a:prstGeom>
        </p:spPr>
        <p:txBody>
          <a:bodyPr lIns="0" tIns="0" rIns="0" bIns="0" rtlCol="0" anchor="t">
            <a:spAutoFit/>
          </a:bodyPr>
          <a:lstStyle/>
          <a:p>
            <a:pPr algn="ctr">
              <a:lnSpc>
                <a:spcPts val="4830"/>
              </a:lnSpc>
            </a:pPr>
            <a:r>
              <a:rPr lang="en-US" sz="4200" spc="-92">
                <a:solidFill>
                  <a:srgbClr val="000000"/>
                </a:solidFill>
                <a:latin typeface="Atkinson Hyperlegible Italics"/>
              </a:rPr>
              <a:t>By Group 2</a:t>
            </a:r>
          </a:p>
        </p:txBody>
      </p:sp>
      <p:sp>
        <p:nvSpPr>
          <p:cNvPr id="10" name="Freeform 10"/>
          <p:cNvSpPr/>
          <p:nvPr/>
        </p:nvSpPr>
        <p:spPr>
          <a:xfrm>
            <a:off x="8228063" y="7755788"/>
            <a:ext cx="2521263" cy="95209"/>
          </a:xfrm>
          <a:custGeom>
            <a:avLst/>
            <a:gdLst/>
            <a:ahLst/>
            <a:cxnLst/>
            <a:rect l="l" t="t" r="r" b="b"/>
            <a:pathLst>
              <a:path w="2521263" h="95209">
                <a:moveTo>
                  <a:pt x="0" y="0"/>
                </a:moveTo>
                <a:lnTo>
                  <a:pt x="2521263" y="0"/>
                </a:lnTo>
                <a:lnTo>
                  <a:pt x="2521263" y="95209"/>
                </a:lnTo>
                <a:lnTo>
                  <a:pt x="0" y="95209"/>
                </a:lnTo>
                <a:lnTo>
                  <a:pt x="0" y="0"/>
                </a:lnTo>
                <a:close/>
              </a:path>
            </a:pathLst>
          </a:custGeom>
          <a:blipFill>
            <a:blip r:embed="rId6">
              <a:extLst>
                <a:ext uri="{96DAC541-7B7A-43D3-8B79-37D633B846F1}">
                  <asvg:svgBlip xmlns:asvg="http://schemas.microsoft.com/office/drawing/2016/SVG/main" r:embed="rId7"/>
                </a:ext>
              </a:extLst>
            </a:blip>
            <a:stretch>
              <a:fillRect r="-22172"/>
            </a:stretch>
          </a:blipFill>
        </p:spPr>
      </p:sp>
      <p:sp>
        <p:nvSpPr>
          <p:cNvPr id="11" name="Freeform 11"/>
          <p:cNvSpPr/>
          <p:nvPr/>
        </p:nvSpPr>
        <p:spPr>
          <a:xfrm>
            <a:off x="2462386" y="7755788"/>
            <a:ext cx="2521263" cy="95209"/>
          </a:xfrm>
          <a:custGeom>
            <a:avLst/>
            <a:gdLst/>
            <a:ahLst/>
            <a:cxnLst/>
            <a:rect l="l" t="t" r="r" b="b"/>
            <a:pathLst>
              <a:path w="2521263" h="95209">
                <a:moveTo>
                  <a:pt x="0" y="0"/>
                </a:moveTo>
                <a:lnTo>
                  <a:pt x="2521263" y="0"/>
                </a:lnTo>
                <a:lnTo>
                  <a:pt x="2521263" y="95209"/>
                </a:lnTo>
                <a:lnTo>
                  <a:pt x="0" y="95209"/>
                </a:lnTo>
                <a:lnTo>
                  <a:pt x="0" y="0"/>
                </a:lnTo>
                <a:close/>
              </a:path>
            </a:pathLst>
          </a:custGeom>
          <a:blipFill>
            <a:blip r:embed="rId6">
              <a:extLst>
                <a:ext uri="{96DAC541-7B7A-43D3-8B79-37D633B846F1}">
                  <asvg:svgBlip xmlns:asvg="http://schemas.microsoft.com/office/drawing/2016/SVG/main" r:embed="rId7"/>
                </a:ext>
              </a:extLst>
            </a:blip>
            <a:stretch>
              <a:fillRect r="-22172"/>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flipV="1">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468" t="-11441" r="-5003" b="-17200"/>
            </a:stretch>
          </a:blipFill>
        </p:spPr>
      </p:sp>
      <p:grpSp>
        <p:nvGrpSpPr>
          <p:cNvPr id="3" name="Group 3"/>
          <p:cNvGrpSpPr>
            <a:grpSpLocks noChangeAspect="1"/>
          </p:cNvGrpSpPr>
          <p:nvPr/>
        </p:nvGrpSpPr>
        <p:grpSpPr>
          <a:xfrm rot="1015533">
            <a:off x="11860654" y="-5150158"/>
            <a:ext cx="10325542" cy="7151394"/>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50618" b="-50618"/>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7713192">
            <a:off x="-927703" y="7681559"/>
            <a:ext cx="9304676" cy="6444350"/>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5"/>
              <a:stretch>
                <a:fillRect t="-60874" b="-60874"/>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9" name="Group 9"/>
          <p:cNvGrpSpPr/>
          <p:nvPr/>
        </p:nvGrpSpPr>
        <p:grpSpPr>
          <a:xfrm>
            <a:off x="7800932" y="3363304"/>
            <a:ext cx="8280496" cy="182207"/>
            <a:chOff x="0" y="0"/>
            <a:chExt cx="11040661" cy="242943"/>
          </a:xfrm>
        </p:grpSpPr>
        <p:sp>
          <p:nvSpPr>
            <p:cNvPr id="10" name="Freeform 10"/>
            <p:cNvSpPr/>
            <p:nvPr/>
          </p:nvSpPr>
          <p:spPr>
            <a:xfrm>
              <a:off x="0" y="0"/>
              <a:ext cx="4457166" cy="211034"/>
            </a:xfrm>
            <a:custGeom>
              <a:avLst/>
              <a:gdLst/>
              <a:ahLst/>
              <a:cxnLst/>
              <a:rect l="l" t="t" r="r" b="b"/>
              <a:pathLst>
                <a:path w="4457166" h="211034">
                  <a:moveTo>
                    <a:pt x="0" y="0"/>
                  </a:moveTo>
                  <a:lnTo>
                    <a:pt x="4457166" y="0"/>
                  </a:lnTo>
                  <a:lnTo>
                    <a:pt x="4457166" y="211034"/>
                  </a:lnTo>
                  <a:lnTo>
                    <a:pt x="0" y="211034"/>
                  </a:lnTo>
                  <a:lnTo>
                    <a:pt x="0" y="0"/>
                  </a:lnTo>
                  <a:close/>
                </a:path>
              </a:pathLst>
            </a:custGeom>
            <a:blipFill>
              <a:blip r:embed="rId6">
                <a:extLst>
                  <a:ext uri="{96DAC541-7B7A-43D3-8B79-37D633B846F1}">
                    <asvg:svgBlip xmlns:asvg="http://schemas.microsoft.com/office/drawing/2016/SVG/main" r:embed="rId7"/>
                  </a:ext>
                </a:extLst>
              </a:blip>
              <a:stretch>
                <a:fillRect l="-53181"/>
              </a:stretch>
            </a:blipFill>
          </p:spPr>
        </p:sp>
        <p:sp>
          <p:nvSpPr>
            <p:cNvPr id="11" name="Freeform 11"/>
            <p:cNvSpPr/>
            <p:nvPr/>
          </p:nvSpPr>
          <p:spPr>
            <a:xfrm>
              <a:off x="4213105" y="31909"/>
              <a:ext cx="6827555" cy="211034"/>
            </a:xfrm>
            <a:custGeom>
              <a:avLst/>
              <a:gdLst/>
              <a:ahLst/>
              <a:cxnLst/>
              <a:rect l="l" t="t" r="r" b="b"/>
              <a:pathLst>
                <a:path w="6827555" h="211034">
                  <a:moveTo>
                    <a:pt x="0" y="0"/>
                  </a:moveTo>
                  <a:lnTo>
                    <a:pt x="6827556" y="0"/>
                  </a:lnTo>
                  <a:lnTo>
                    <a:pt x="6827556" y="211034"/>
                  </a:lnTo>
                  <a:lnTo>
                    <a:pt x="0" y="2110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2" name="TextBox 12"/>
          <p:cNvSpPr txBox="1"/>
          <p:nvPr/>
        </p:nvSpPr>
        <p:spPr>
          <a:xfrm>
            <a:off x="8092176" y="1795610"/>
            <a:ext cx="9355067" cy="955622"/>
          </a:xfrm>
          <a:prstGeom prst="rect">
            <a:avLst/>
          </a:prstGeom>
        </p:spPr>
        <p:txBody>
          <a:bodyPr lIns="0" tIns="0" rIns="0" bIns="0" rtlCol="0" anchor="t">
            <a:spAutoFit/>
          </a:bodyPr>
          <a:lstStyle/>
          <a:p>
            <a:pPr>
              <a:lnSpc>
                <a:spcPts val="7699"/>
              </a:lnSpc>
              <a:spcBef>
                <a:spcPct val="0"/>
              </a:spcBef>
            </a:pPr>
            <a:r>
              <a:rPr lang="en-US" sz="5499">
                <a:solidFill>
                  <a:srgbClr val="402B2B"/>
                </a:solidFill>
                <a:latin typeface="Sugo Display"/>
              </a:rPr>
              <a:t>What is Mahayana Buddhism?</a:t>
            </a:r>
          </a:p>
        </p:txBody>
      </p:sp>
      <p:sp>
        <p:nvSpPr>
          <p:cNvPr id="13" name="Freeform 13"/>
          <p:cNvSpPr/>
          <p:nvPr/>
        </p:nvSpPr>
        <p:spPr>
          <a:xfrm rot="-6235443">
            <a:off x="14940987" y="1324862"/>
            <a:ext cx="2863369" cy="1881931"/>
          </a:xfrm>
          <a:custGeom>
            <a:avLst/>
            <a:gdLst/>
            <a:ahLst/>
            <a:cxnLst/>
            <a:rect l="l" t="t" r="r" b="b"/>
            <a:pathLst>
              <a:path w="2863369" h="1881931">
                <a:moveTo>
                  <a:pt x="0" y="0"/>
                </a:moveTo>
                <a:lnTo>
                  <a:pt x="2863368" y="0"/>
                </a:lnTo>
                <a:lnTo>
                  <a:pt x="2863368" y="1881932"/>
                </a:lnTo>
                <a:lnTo>
                  <a:pt x="0" y="1881932"/>
                </a:lnTo>
                <a:lnTo>
                  <a:pt x="0" y="0"/>
                </a:lnTo>
                <a:close/>
              </a:path>
            </a:pathLst>
          </a:custGeom>
          <a:blipFill>
            <a:blip r:embed="rId8"/>
            <a:stretch>
              <a:fillRect/>
            </a:stretch>
          </a:blipFill>
        </p:spPr>
      </p:sp>
      <p:grpSp>
        <p:nvGrpSpPr>
          <p:cNvPr id="14" name="Group 14"/>
          <p:cNvGrpSpPr/>
          <p:nvPr/>
        </p:nvGrpSpPr>
        <p:grpSpPr>
          <a:xfrm>
            <a:off x="668131" y="649783"/>
            <a:ext cx="6816073" cy="9859899"/>
            <a:chOff x="0" y="0"/>
            <a:chExt cx="9088097" cy="13146532"/>
          </a:xfrm>
        </p:grpSpPr>
        <p:sp>
          <p:nvSpPr>
            <p:cNvPr id="15" name="Freeform 15"/>
            <p:cNvSpPr/>
            <p:nvPr/>
          </p:nvSpPr>
          <p:spPr>
            <a:xfrm rot="-172039">
              <a:off x="521552" y="10732552"/>
              <a:ext cx="8400911" cy="2205239"/>
            </a:xfrm>
            <a:custGeom>
              <a:avLst/>
              <a:gdLst/>
              <a:ahLst/>
              <a:cxnLst/>
              <a:rect l="l" t="t" r="r" b="b"/>
              <a:pathLst>
                <a:path w="8400911" h="2205239">
                  <a:moveTo>
                    <a:pt x="0" y="0"/>
                  </a:moveTo>
                  <a:lnTo>
                    <a:pt x="8400911" y="0"/>
                  </a:lnTo>
                  <a:lnTo>
                    <a:pt x="8400911" y="2205239"/>
                  </a:lnTo>
                  <a:lnTo>
                    <a:pt x="0" y="2205239"/>
                  </a:lnTo>
                  <a:lnTo>
                    <a:pt x="0" y="0"/>
                  </a:lnTo>
                  <a:close/>
                </a:path>
              </a:pathLst>
            </a:custGeom>
            <a:blipFill>
              <a:blip r:embed="rId9"/>
              <a:stretch>
                <a:fillRect/>
              </a:stretch>
            </a:blipFill>
          </p:spPr>
        </p:sp>
        <p:grpSp>
          <p:nvGrpSpPr>
            <p:cNvPr id="16" name="Group 16"/>
            <p:cNvGrpSpPr>
              <a:grpSpLocks noChangeAspect="1"/>
            </p:cNvGrpSpPr>
            <p:nvPr/>
          </p:nvGrpSpPr>
          <p:grpSpPr>
            <a:xfrm rot="-173233">
              <a:off x="296755" y="206323"/>
              <a:ext cx="8494587" cy="11997020"/>
              <a:chOff x="0" y="0"/>
              <a:chExt cx="3267456" cy="4614672"/>
            </a:xfrm>
          </p:grpSpPr>
          <p:sp>
            <p:nvSpPr>
              <p:cNvPr id="17" name="Freeform 17"/>
              <p:cNvSpPr/>
              <p:nvPr/>
            </p:nvSpPr>
            <p:spPr>
              <a:xfrm>
                <a:off x="0" y="0"/>
                <a:ext cx="3267456" cy="4618736"/>
              </a:xfrm>
              <a:custGeom>
                <a:avLst/>
                <a:gdLst/>
                <a:ahLst/>
                <a:cxnLst/>
                <a:rect l="l" t="t" r="r" b="b"/>
                <a:pathLst>
                  <a:path w="3267456" h="4618736">
                    <a:moveTo>
                      <a:pt x="3267456" y="4618736"/>
                    </a:moveTo>
                    <a:lnTo>
                      <a:pt x="0" y="4618736"/>
                    </a:lnTo>
                    <a:lnTo>
                      <a:pt x="0" y="0"/>
                    </a:lnTo>
                    <a:lnTo>
                      <a:pt x="3267456" y="0"/>
                    </a:lnTo>
                    <a:lnTo>
                      <a:pt x="3267456" y="4618736"/>
                    </a:lnTo>
                    <a:close/>
                  </a:path>
                </a:pathLst>
              </a:custGeom>
              <a:blipFill>
                <a:blip r:embed="rId10"/>
                <a:stretch>
                  <a:fillRect l="-4" r="-4"/>
                </a:stretch>
              </a:blipFill>
            </p:spPr>
          </p:sp>
          <p:sp>
            <p:nvSpPr>
              <p:cNvPr id="18" name="Freeform 18"/>
              <p:cNvSpPr/>
              <p:nvPr/>
            </p:nvSpPr>
            <p:spPr>
              <a:xfrm>
                <a:off x="144163" y="140959"/>
                <a:ext cx="2993427" cy="4317015"/>
              </a:xfrm>
              <a:custGeom>
                <a:avLst/>
                <a:gdLst/>
                <a:ahLst/>
                <a:cxnLst/>
                <a:rect l="l" t="t" r="r" b="b"/>
                <a:pathLst>
                  <a:path w="2993427" h="4317015">
                    <a:moveTo>
                      <a:pt x="2993427" y="12700"/>
                    </a:moveTo>
                    <a:lnTo>
                      <a:pt x="2935892" y="4317015"/>
                    </a:lnTo>
                    <a:lnTo>
                      <a:pt x="0" y="4275547"/>
                    </a:lnTo>
                    <a:lnTo>
                      <a:pt x="0" y="0"/>
                    </a:lnTo>
                    <a:lnTo>
                      <a:pt x="2993427" y="12700"/>
                    </a:lnTo>
                    <a:close/>
                  </a:path>
                </a:pathLst>
              </a:custGeom>
              <a:blipFill>
                <a:blip r:embed="rId11"/>
                <a:stretch>
                  <a:fillRect l="-103235" t="-8552" r="-3539" b="-9913"/>
                </a:stretch>
              </a:blipFill>
            </p:spPr>
          </p:sp>
        </p:grpSp>
      </p:grpSp>
      <p:sp>
        <p:nvSpPr>
          <p:cNvPr id="19" name="Freeform 19"/>
          <p:cNvSpPr/>
          <p:nvPr/>
        </p:nvSpPr>
        <p:spPr>
          <a:xfrm rot="-6687178">
            <a:off x="11079406" y="-1637868"/>
            <a:ext cx="1472888" cy="3813303"/>
          </a:xfrm>
          <a:custGeom>
            <a:avLst/>
            <a:gdLst/>
            <a:ahLst/>
            <a:cxnLst/>
            <a:rect l="l" t="t" r="r" b="b"/>
            <a:pathLst>
              <a:path w="1472888" h="3813303">
                <a:moveTo>
                  <a:pt x="0" y="0"/>
                </a:moveTo>
                <a:lnTo>
                  <a:pt x="1472888" y="0"/>
                </a:lnTo>
                <a:lnTo>
                  <a:pt x="1472888" y="3813303"/>
                </a:lnTo>
                <a:lnTo>
                  <a:pt x="0" y="3813303"/>
                </a:lnTo>
                <a:lnTo>
                  <a:pt x="0" y="0"/>
                </a:lnTo>
                <a:close/>
              </a:path>
            </a:pathLst>
          </a:custGeom>
          <a:blipFill>
            <a:blip r:embed="rId12">
              <a:alphaModFix amt="88000"/>
            </a:blip>
            <a:stretch>
              <a:fillRect/>
            </a:stretch>
          </a:blipFill>
        </p:spPr>
      </p:sp>
      <p:sp>
        <p:nvSpPr>
          <p:cNvPr id="20" name="TextBox 20"/>
          <p:cNvSpPr txBox="1"/>
          <p:nvPr/>
        </p:nvSpPr>
        <p:spPr>
          <a:xfrm>
            <a:off x="7854160" y="3843773"/>
            <a:ext cx="9593083" cy="4716257"/>
          </a:xfrm>
          <a:prstGeom prst="rect">
            <a:avLst/>
          </a:prstGeom>
        </p:spPr>
        <p:txBody>
          <a:bodyPr lIns="0" tIns="0" rIns="0" bIns="0" rtlCol="0" anchor="t">
            <a:spAutoFit/>
          </a:bodyPr>
          <a:lstStyle/>
          <a:p>
            <a:pPr>
              <a:lnSpc>
                <a:spcPts val="5387"/>
              </a:lnSpc>
            </a:pPr>
            <a:endParaRPr/>
          </a:p>
          <a:p>
            <a:pPr>
              <a:lnSpc>
                <a:spcPts val="5387"/>
              </a:lnSpc>
            </a:pPr>
            <a:r>
              <a:rPr lang="en-US" sz="4112" spc="-135">
                <a:solidFill>
                  <a:srgbClr val="000000"/>
                </a:solidFill>
                <a:latin typeface="Atkinson Hyperlegible"/>
              </a:rPr>
              <a:t>Mahayana Buddhism has diverged into</a:t>
            </a:r>
          </a:p>
          <a:p>
            <a:pPr>
              <a:lnSpc>
                <a:spcPts val="5387"/>
              </a:lnSpc>
            </a:pPr>
            <a:r>
              <a:rPr lang="en-US" sz="4112" spc="-135">
                <a:solidFill>
                  <a:srgbClr val="000000"/>
                </a:solidFill>
                <a:latin typeface="Atkinson Hyperlegible"/>
              </a:rPr>
              <a:t>numerous schools with each developing its</a:t>
            </a:r>
          </a:p>
          <a:p>
            <a:pPr>
              <a:lnSpc>
                <a:spcPts val="5387"/>
              </a:lnSpc>
            </a:pPr>
            <a:r>
              <a:rPr lang="en-US" sz="4112" spc="-135">
                <a:solidFill>
                  <a:srgbClr val="000000"/>
                </a:solidFill>
                <a:latin typeface="Atkinson Hyperlegible"/>
              </a:rPr>
              <a:t>own canon and rituals since its founding more than two thousand years ago</a:t>
            </a:r>
          </a:p>
          <a:p>
            <a:pPr>
              <a:lnSpc>
                <a:spcPts val="5387"/>
              </a:lnSpc>
            </a:pPr>
            <a:r>
              <a:rPr lang="en-US" sz="4112" spc="-135">
                <a:solidFill>
                  <a:srgbClr val="000000"/>
                </a:solidFill>
                <a:latin typeface="Atkinson Hyperlegible"/>
              </a:rPr>
              <a:t>Mahayana Buddhism also known</a:t>
            </a:r>
          </a:p>
          <a:p>
            <a:pPr>
              <a:lnSpc>
                <a:spcPts val="5387"/>
              </a:lnSpc>
            </a:pPr>
            <a:r>
              <a:rPr lang="en-US" sz="4112" spc="-135">
                <a:solidFill>
                  <a:srgbClr val="000000"/>
                </a:solidFill>
                <a:latin typeface="Atkinson Hyperlegible"/>
              </a:rPr>
              <a:t>as the "Great Vehicle"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sp>
      <p:sp>
        <p:nvSpPr>
          <p:cNvPr id="3" name="Freeform 3"/>
          <p:cNvSpPr/>
          <p:nvPr/>
        </p:nvSpPr>
        <p:spPr>
          <a:xfrm rot="-5544982" flipH="1" flipV="1">
            <a:off x="4542102" y="-1864832"/>
            <a:ext cx="9203796" cy="14016663"/>
          </a:xfrm>
          <a:custGeom>
            <a:avLst/>
            <a:gdLst/>
            <a:ahLst/>
            <a:cxnLst/>
            <a:rect l="l" t="t" r="r" b="b"/>
            <a:pathLst>
              <a:path w="9203796" h="14016663">
                <a:moveTo>
                  <a:pt x="9203796" y="14016664"/>
                </a:moveTo>
                <a:lnTo>
                  <a:pt x="0" y="14016664"/>
                </a:lnTo>
                <a:lnTo>
                  <a:pt x="0" y="0"/>
                </a:lnTo>
                <a:lnTo>
                  <a:pt x="9203796" y="0"/>
                </a:lnTo>
                <a:lnTo>
                  <a:pt x="9203796" y="14016664"/>
                </a:lnTo>
                <a:close/>
              </a:path>
            </a:pathLst>
          </a:custGeom>
          <a:blipFill>
            <a:blip r:embed="rId3"/>
            <a:stretch>
              <a:fillRect l="-65162" r="-63127"/>
            </a:stretch>
          </a:blipFill>
        </p:spPr>
      </p:sp>
      <p:sp>
        <p:nvSpPr>
          <p:cNvPr id="4" name="Freeform 4"/>
          <p:cNvSpPr/>
          <p:nvPr/>
        </p:nvSpPr>
        <p:spPr>
          <a:xfrm rot="-213070">
            <a:off x="2355075" y="798953"/>
            <a:ext cx="450878" cy="459493"/>
          </a:xfrm>
          <a:custGeom>
            <a:avLst/>
            <a:gdLst/>
            <a:ahLst/>
            <a:cxnLst/>
            <a:rect l="l" t="t" r="r" b="b"/>
            <a:pathLst>
              <a:path w="450878" h="459493">
                <a:moveTo>
                  <a:pt x="0" y="0"/>
                </a:moveTo>
                <a:lnTo>
                  <a:pt x="450878" y="0"/>
                </a:lnTo>
                <a:lnTo>
                  <a:pt x="450878" y="459494"/>
                </a:lnTo>
                <a:lnTo>
                  <a:pt x="0" y="459494"/>
                </a:lnTo>
                <a:lnTo>
                  <a:pt x="0" y="0"/>
                </a:lnTo>
                <a:close/>
              </a:path>
            </a:pathLst>
          </a:custGeom>
          <a:blipFill>
            <a:blip r:embed="rId4"/>
            <a:stretch>
              <a:fillRect/>
            </a:stretch>
          </a:blipFill>
        </p:spPr>
      </p:sp>
      <p:sp>
        <p:nvSpPr>
          <p:cNvPr id="5" name="Freeform 5"/>
          <p:cNvSpPr/>
          <p:nvPr/>
        </p:nvSpPr>
        <p:spPr>
          <a:xfrm rot="-181145">
            <a:off x="3023331" y="1322006"/>
            <a:ext cx="5310572" cy="7870551"/>
          </a:xfrm>
          <a:custGeom>
            <a:avLst/>
            <a:gdLst/>
            <a:ahLst/>
            <a:cxnLst/>
            <a:rect l="l" t="t" r="r" b="b"/>
            <a:pathLst>
              <a:path w="5310572" h="7870551">
                <a:moveTo>
                  <a:pt x="0" y="0"/>
                </a:moveTo>
                <a:lnTo>
                  <a:pt x="5310573" y="0"/>
                </a:lnTo>
                <a:lnTo>
                  <a:pt x="5310573" y="7870551"/>
                </a:lnTo>
                <a:lnTo>
                  <a:pt x="0" y="7870551"/>
                </a:lnTo>
                <a:lnTo>
                  <a:pt x="0" y="0"/>
                </a:lnTo>
                <a:close/>
              </a:path>
            </a:pathLst>
          </a:custGeom>
          <a:blipFill>
            <a:blip r:embed="rId5"/>
            <a:stretch>
              <a:fillRect l="-30349" r="-91869"/>
            </a:stretch>
          </a:blipFill>
        </p:spPr>
      </p:sp>
      <p:grpSp>
        <p:nvGrpSpPr>
          <p:cNvPr id="6" name="Group 6"/>
          <p:cNvGrpSpPr/>
          <p:nvPr/>
        </p:nvGrpSpPr>
        <p:grpSpPr>
          <a:xfrm rot="-202858">
            <a:off x="488020" y="7153150"/>
            <a:ext cx="1524767" cy="1718794"/>
            <a:chOff x="0" y="0"/>
            <a:chExt cx="2033023" cy="2291725"/>
          </a:xfrm>
        </p:grpSpPr>
        <p:sp>
          <p:nvSpPr>
            <p:cNvPr id="7" name="Freeform 7"/>
            <p:cNvSpPr/>
            <p:nvPr/>
          </p:nvSpPr>
          <p:spPr>
            <a:xfrm rot="-10800000">
              <a:off x="0" y="1598721"/>
              <a:ext cx="2033023" cy="693004"/>
            </a:xfrm>
            <a:custGeom>
              <a:avLst/>
              <a:gdLst/>
              <a:ahLst/>
              <a:cxnLst/>
              <a:rect l="l" t="t" r="r" b="b"/>
              <a:pathLst>
                <a:path w="2033023" h="693004">
                  <a:moveTo>
                    <a:pt x="0" y="0"/>
                  </a:moveTo>
                  <a:lnTo>
                    <a:pt x="2033023" y="0"/>
                  </a:lnTo>
                  <a:lnTo>
                    <a:pt x="2033023" y="693004"/>
                  </a:lnTo>
                  <a:lnTo>
                    <a:pt x="0" y="693004"/>
                  </a:lnTo>
                  <a:lnTo>
                    <a:pt x="0" y="0"/>
                  </a:lnTo>
                  <a:close/>
                </a:path>
              </a:pathLst>
            </a:custGeom>
            <a:blipFill>
              <a:blip r:embed="rId6">
                <a:alphaModFix amt="70000"/>
              </a:blip>
              <a:stretch>
                <a:fillRect r="-74807"/>
              </a:stretch>
            </a:blipFill>
          </p:spPr>
        </p:sp>
        <p:sp>
          <p:nvSpPr>
            <p:cNvPr id="8" name="Freeform 8"/>
            <p:cNvSpPr/>
            <p:nvPr/>
          </p:nvSpPr>
          <p:spPr>
            <a:xfrm rot="-5485466">
              <a:off x="-393427" y="579453"/>
              <a:ext cx="1835250" cy="693004"/>
            </a:xfrm>
            <a:custGeom>
              <a:avLst/>
              <a:gdLst/>
              <a:ahLst/>
              <a:cxnLst/>
              <a:rect l="l" t="t" r="r" b="b"/>
              <a:pathLst>
                <a:path w="1835250" h="693004">
                  <a:moveTo>
                    <a:pt x="0" y="0"/>
                  </a:moveTo>
                  <a:lnTo>
                    <a:pt x="1835250" y="0"/>
                  </a:lnTo>
                  <a:lnTo>
                    <a:pt x="1835250" y="693004"/>
                  </a:lnTo>
                  <a:lnTo>
                    <a:pt x="0" y="693004"/>
                  </a:lnTo>
                  <a:lnTo>
                    <a:pt x="0" y="0"/>
                  </a:lnTo>
                  <a:close/>
                </a:path>
              </a:pathLst>
            </a:custGeom>
            <a:blipFill>
              <a:blip r:embed="rId6">
                <a:alphaModFix amt="70000"/>
              </a:blip>
              <a:stretch>
                <a:fillRect l="-93644"/>
              </a:stretch>
            </a:blipFill>
          </p:spPr>
        </p:sp>
      </p:grpSp>
      <p:sp>
        <p:nvSpPr>
          <p:cNvPr id="9" name="Freeform 9"/>
          <p:cNvSpPr/>
          <p:nvPr/>
        </p:nvSpPr>
        <p:spPr>
          <a:xfrm rot="5912487">
            <a:off x="9662976" y="-454488"/>
            <a:ext cx="2977170" cy="1124202"/>
          </a:xfrm>
          <a:custGeom>
            <a:avLst/>
            <a:gdLst/>
            <a:ahLst/>
            <a:cxnLst/>
            <a:rect l="l" t="t" r="r" b="b"/>
            <a:pathLst>
              <a:path w="2977170" h="1124202">
                <a:moveTo>
                  <a:pt x="0" y="0"/>
                </a:moveTo>
                <a:lnTo>
                  <a:pt x="2977170" y="0"/>
                </a:lnTo>
                <a:lnTo>
                  <a:pt x="2977170" y="1124202"/>
                </a:lnTo>
                <a:lnTo>
                  <a:pt x="0" y="1124202"/>
                </a:lnTo>
                <a:lnTo>
                  <a:pt x="0" y="0"/>
                </a:lnTo>
                <a:close/>
              </a:path>
            </a:pathLst>
          </a:custGeom>
          <a:blipFill>
            <a:blip r:embed="rId6">
              <a:alphaModFix amt="70000"/>
            </a:blip>
            <a:stretch>
              <a:fillRect l="-93644"/>
            </a:stretch>
          </a:blipFill>
        </p:spPr>
      </p:sp>
      <p:sp>
        <p:nvSpPr>
          <p:cNvPr id="10" name="Freeform 10"/>
          <p:cNvSpPr/>
          <p:nvPr/>
        </p:nvSpPr>
        <p:spPr>
          <a:xfrm>
            <a:off x="15671452" y="-1914234"/>
            <a:ext cx="4569612" cy="4209589"/>
          </a:xfrm>
          <a:custGeom>
            <a:avLst/>
            <a:gdLst/>
            <a:ahLst/>
            <a:cxnLst/>
            <a:rect l="l" t="t" r="r" b="b"/>
            <a:pathLst>
              <a:path w="4569612" h="4209589">
                <a:moveTo>
                  <a:pt x="0" y="0"/>
                </a:moveTo>
                <a:lnTo>
                  <a:pt x="4569612" y="0"/>
                </a:lnTo>
                <a:lnTo>
                  <a:pt x="4569612" y="4209589"/>
                </a:lnTo>
                <a:lnTo>
                  <a:pt x="0" y="4209589"/>
                </a:lnTo>
                <a:lnTo>
                  <a:pt x="0" y="0"/>
                </a:lnTo>
                <a:close/>
              </a:path>
            </a:pathLst>
          </a:custGeom>
          <a:blipFill>
            <a:blip r:embed="rId7"/>
            <a:stretch>
              <a:fillRect t="-237906"/>
            </a:stretch>
          </a:blipFill>
        </p:spPr>
      </p:sp>
      <p:grpSp>
        <p:nvGrpSpPr>
          <p:cNvPr id="11" name="Group 11"/>
          <p:cNvGrpSpPr>
            <a:grpSpLocks noChangeAspect="1"/>
          </p:cNvGrpSpPr>
          <p:nvPr/>
        </p:nvGrpSpPr>
        <p:grpSpPr>
          <a:xfrm rot="-9182015">
            <a:off x="546334" y="10539229"/>
            <a:ext cx="8587908" cy="5947921"/>
            <a:chOff x="0" y="0"/>
            <a:chExt cx="3429000" cy="2374900"/>
          </a:xfrm>
        </p:grpSpPr>
        <p:sp>
          <p:nvSpPr>
            <p:cNvPr id="12" name="Freeform 12"/>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8"/>
              <a:stretch>
                <a:fillRect t="-50618" b="-50618"/>
              </a:stretch>
            </a:blipFill>
          </p:spPr>
        </p:sp>
        <p:sp>
          <p:nvSpPr>
            <p:cNvPr id="13" name="Freeform 13"/>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9"/>
              <a:stretch>
                <a:fillRect l="-2902" t="-10996" r="-2492" b="-11124"/>
              </a:stretch>
            </a:blipFill>
          </p:spPr>
        </p:sp>
      </p:grpSp>
      <p:sp>
        <p:nvSpPr>
          <p:cNvPr id="14" name="Freeform 14"/>
          <p:cNvSpPr/>
          <p:nvPr/>
        </p:nvSpPr>
        <p:spPr>
          <a:xfrm rot="-6687178">
            <a:off x="-1071836" y="-1486917"/>
            <a:ext cx="1472888" cy="3813303"/>
          </a:xfrm>
          <a:custGeom>
            <a:avLst/>
            <a:gdLst/>
            <a:ahLst/>
            <a:cxnLst/>
            <a:rect l="l" t="t" r="r" b="b"/>
            <a:pathLst>
              <a:path w="1472888" h="3813303">
                <a:moveTo>
                  <a:pt x="0" y="0"/>
                </a:moveTo>
                <a:lnTo>
                  <a:pt x="1472889" y="0"/>
                </a:lnTo>
                <a:lnTo>
                  <a:pt x="1472889" y="3813303"/>
                </a:lnTo>
                <a:lnTo>
                  <a:pt x="0" y="3813303"/>
                </a:lnTo>
                <a:lnTo>
                  <a:pt x="0" y="0"/>
                </a:lnTo>
                <a:close/>
              </a:path>
            </a:pathLst>
          </a:custGeom>
          <a:blipFill>
            <a:blip r:embed="rId10">
              <a:alphaModFix amt="88000"/>
            </a:blip>
            <a:stretch>
              <a:fillRect/>
            </a:stretch>
          </a:blipFill>
        </p:spPr>
      </p:sp>
      <p:sp>
        <p:nvSpPr>
          <p:cNvPr id="15" name="TextBox 15"/>
          <p:cNvSpPr txBox="1"/>
          <p:nvPr/>
        </p:nvSpPr>
        <p:spPr>
          <a:xfrm>
            <a:off x="8785304" y="2993221"/>
            <a:ext cx="6782071" cy="3579919"/>
          </a:xfrm>
          <a:prstGeom prst="rect">
            <a:avLst/>
          </a:prstGeom>
        </p:spPr>
        <p:txBody>
          <a:bodyPr lIns="0" tIns="0" rIns="0" bIns="0" rtlCol="0" anchor="t">
            <a:spAutoFit/>
          </a:bodyPr>
          <a:lstStyle/>
          <a:p>
            <a:pPr>
              <a:lnSpc>
                <a:spcPts val="9520"/>
              </a:lnSpc>
              <a:spcBef>
                <a:spcPct val="0"/>
              </a:spcBef>
            </a:pPr>
            <a:r>
              <a:rPr lang="en-US" sz="6800" spc="149">
                <a:solidFill>
                  <a:srgbClr val="3D2007"/>
                </a:solidFill>
                <a:latin typeface="Sugo Display"/>
              </a:rPr>
              <a:t>Mahayana Buddhism also known as the "Great Vehicle”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flipV="1">
            <a:off x="-899920" y="460010"/>
            <a:ext cx="18332969" cy="16002225"/>
          </a:xfrm>
          <a:custGeom>
            <a:avLst/>
            <a:gdLst/>
            <a:ahLst/>
            <a:cxnLst/>
            <a:rect l="l" t="t" r="r" b="b"/>
            <a:pathLst>
              <a:path w="18332969" h="16002225">
                <a:moveTo>
                  <a:pt x="18332968" y="16002225"/>
                </a:moveTo>
                <a:lnTo>
                  <a:pt x="0" y="16002225"/>
                </a:lnTo>
                <a:lnTo>
                  <a:pt x="0" y="0"/>
                </a:lnTo>
                <a:lnTo>
                  <a:pt x="18332968" y="0"/>
                </a:lnTo>
                <a:lnTo>
                  <a:pt x="18332968" y="16002225"/>
                </a:lnTo>
                <a:close/>
              </a:path>
            </a:pathLst>
          </a:custGeom>
          <a:blipFill>
            <a:blip r:embed="rId2"/>
            <a:stretch>
              <a:fillRect l="-22040" t="-10115" r="-22040"/>
            </a:stretch>
          </a:blipFill>
        </p:spPr>
      </p:sp>
      <p:grpSp>
        <p:nvGrpSpPr>
          <p:cNvPr id="3" name="Group 3"/>
          <p:cNvGrpSpPr>
            <a:grpSpLocks noChangeAspect="1"/>
          </p:cNvGrpSpPr>
          <p:nvPr/>
        </p:nvGrpSpPr>
        <p:grpSpPr>
          <a:xfrm rot="1287677">
            <a:off x="10041647" y="7892357"/>
            <a:ext cx="14435305" cy="9997786"/>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l="-28093" t="-163741" r="-14998" b="-24212"/>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6" name="Freeform 6"/>
          <p:cNvSpPr/>
          <p:nvPr/>
        </p:nvSpPr>
        <p:spPr>
          <a:xfrm rot="-7464855">
            <a:off x="9503122" y="9503699"/>
            <a:ext cx="4202724" cy="1586980"/>
          </a:xfrm>
          <a:custGeom>
            <a:avLst/>
            <a:gdLst/>
            <a:ahLst/>
            <a:cxnLst/>
            <a:rect l="l" t="t" r="r" b="b"/>
            <a:pathLst>
              <a:path w="4202724" h="1586980">
                <a:moveTo>
                  <a:pt x="0" y="0"/>
                </a:moveTo>
                <a:lnTo>
                  <a:pt x="4202724" y="0"/>
                </a:lnTo>
                <a:lnTo>
                  <a:pt x="4202724" y="1586980"/>
                </a:lnTo>
                <a:lnTo>
                  <a:pt x="0" y="1586980"/>
                </a:lnTo>
                <a:lnTo>
                  <a:pt x="0" y="0"/>
                </a:lnTo>
                <a:close/>
              </a:path>
            </a:pathLst>
          </a:custGeom>
          <a:blipFill>
            <a:blip r:embed="rId5">
              <a:alphaModFix amt="70000"/>
            </a:blip>
            <a:stretch>
              <a:fillRect l="-93644"/>
            </a:stretch>
          </a:blipFill>
        </p:spPr>
      </p:sp>
      <p:sp>
        <p:nvSpPr>
          <p:cNvPr id="7" name="Freeform 7"/>
          <p:cNvSpPr/>
          <p:nvPr/>
        </p:nvSpPr>
        <p:spPr>
          <a:xfrm rot="8944436">
            <a:off x="17586120" y="-5801"/>
            <a:ext cx="1403759" cy="3425788"/>
          </a:xfrm>
          <a:custGeom>
            <a:avLst/>
            <a:gdLst/>
            <a:ahLst/>
            <a:cxnLst/>
            <a:rect l="l" t="t" r="r" b="b"/>
            <a:pathLst>
              <a:path w="1403759" h="3425788">
                <a:moveTo>
                  <a:pt x="0" y="0"/>
                </a:moveTo>
                <a:lnTo>
                  <a:pt x="1403760" y="0"/>
                </a:lnTo>
                <a:lnTo>
                  <a:pt x="1403760" y="3425788"/>
                </a:lnTo>
                <a:lnTo>
                  <a:pt x="0" y="3425788"/>
                </a:lnTo>
                <a:lnTo>
                  <a:pt x="0" y="0"/>
                </a:lnTo>
                <a:close/>
              </a:path>
            </a:pathLst>
          </a:custGeom>
          <a:blipFill>
            <a:blip r:embed="rId6"/>
            <a:stretch>
              <a:fillRect/>
            </a:stretch>
          </a:blipFill>
        </p:spPr>
      </p:sp>
      <p:grpSp>
        <p:nvGrpSpPr>
          <p:cNvPr id="8" name="Group 8"/>
          <p:cNvGrpSpPr>
            <a:grpSpLocks noChangeAspect="1"/>
          </p:cNvGrpSpPr>
          <p:nvPr/>
        </p:nvGrpSpPr>
        <p:grpSpPr>
          <a:xfrm rot="-1733462">
            <a:off x="-8349041" y="-1868604"/>
            <a:ext cx="10325542" cy="7151394"/>
            <a:chOff x="0" y="0"/>
            <a:chExt cx="3429000" cy="2374900"/>
          </a:xfrm>
        </p:grpSpPr>
        <p:sp>
          <p:nvSpPr>
            <p:cNvPr id="9" name="Freeform 9"/>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7"/>
              <a:stretch>
                <a:fillRect t="-50618" b="-50618"/>
              </a:stretch>
            </a:blipFill>
          </p:spPr>
        </p:sp>
        <p:sp>
          <p:nvSpPr>
            <p:cNvPr id="10" name="Freeform 10"/>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11" name="Freeform 11"/>
          <p:cNvSpPr/>
          <p:nvPr/>
        </p:nvSpPr>
        <p:spPr>
          <a:xfrm rot="-6687178">
            <a:off x="-1262017" y="1636227"/>
            <a:ext cx="1472888" cy="3813303"/>
          </a:xfrm>
          <a:custGeom>
            <a:avLst/>
            <a:gdLst/>
            <a:ahLst/>
            <a:cxnLst/>
            <a:rect l="l" t="t" r="r" b="b"/>
            <a:pathLst>
              <a:path w="1472888" h="3813303">
                <a:moveTo>
                  <a:pt x="0" y="0"/>
                </a:moveTo>
                <a:lnTo>
                  <a:pt x="1472889" y="0"/>
                </a:lnTo>
                <a:lnTo>
                  <a:pt x="1472889" y="3813303"/>
                </a:lnTo>
                <a:lnTo>
                  <a:pt x="0" y="3813303"/>
                </a:lnTo>
                <a:lnTo>
                  <a:pt x="0" y="0"/>
                </a:lnTo>
                <a:close/>
              </a:path>
            </a:pathLst>
          </a:custGeom>
          <a:blipFill>
            <a:blip r:embed="rId8">
              <a:alphaModFix amt="88000"/>
            </a:blip>
            <a:stretch>
              <a:fillRect/>
            </a:stretch>
          </a:blipFill>
        </p:spPr>
      </p:sp>
      <p:sp>
        <p:nvSpPr>
          <p:cNvPr id="12" name="Freeform 12"/>
          <p:cNvSpPr/>
          <p:nvPr/>
        </p:nvSpPr>
        <p:spPr>
          <a:xfrm>
            <a:off x="11222982" y="430814"/>
            <a:ext cx="6229207" cy="6729653"/>
          </a:xfrm>
          <a:custGeom>
            <a:avLst/>
            <a:gdLst/>
            <a:ahLst/>
            <a:cxnLst/>
            <a:rect l="l" t="t" r="r" b="b"/>
            <a:pathLst>
              <a:path w="6229207" h="6729653">
                <a:moveTo>
                  <a:pt x="0" y="0"/>
                </a:moveTo>
                <a:lnTo>
                  <a:pt x="6229207" y="0"/>
                </a:lnTo>
                <a:lnTo>
                  <a:pt x="6229207" y="6729653"/>
                </a:lnTo>
                <a:lnTo>
                  <a:pt x="0" y="6729653"/>
                </a:lnTo>
                <a:lnTo>
                  <a:pt x="0" y="0"/>
                </a:lnTo>
                <a:close/>
              </a:path>
            </a:pathLst>
          </a:custGeom>
          <a:blipFill>
            <a:blip r:embed="rId9"/>
            <a:stretch>
              <a:fillRect l="-2182" r="-2182"/>
            </a:stretch>
          </a:blipFill>
        </p:spPr>
      </p:sp>
      <p:sp>
        <p:nvSpPr>
          <p:cNvPr id="13" name="TextBox 13"/>
          <p:cNvSpPr txBox="1"/>
          <p:nvPr/>
        </p:nvSpPr>
        <p:spPr>
          <a:xfrm>
            <a:off x="1643104" y="3748016"/>
            <a:ext cx="8596064" cy="3652773"/>
          </a:xfrm>
          <a:prstGeom prst="rect">
            <a:avLst/>
          </a:prstGeom>
        </p:spPr>
        <p:txBody>
          <a:bodyPr lIns="0" tIns="0" rIns="0" bIns="0" rtlCol="0" anchor="t">
            <a:spAutoFit/>
          </a:bodyPr>
          <a:lstStyle/>
          <a:p>
            <a:pPr algn="just">
              <a:lnSpc>
                <a:spcPts val="5811"/>
              </a:lnSpc>
            </a:pPr>
            <a:r>
              <a:rPr lang="en-US" sz="4436" spc="-146">
                <a:solidFill>
                  <a:srgbClr val="000000"/>
                </a:solidFill>
                <a:latin typeface="Atkinson Hyperlegible"/>
              </a:rPr>
              <a:t>The Wheel of the Law (dharmachakra) is the single most important symbol of Buddhism which symbolizes the eight-fold path to Buddhahood</a:t>
            </a:r>
          </a:p>
        </p:txBody>
      </p:sp>
      <p:sp>
        <p:nvSpPr>
          <p:cNvPr id="14" name="Freeform 14"/>
          <p:cNvSpPr/>
          <p:nvPr/>
        </p:nvSpPr>
        <p:spPr>
          <a:xfrm>
            <a:off x="1795512" y="2954893"/>
            <a:ext cx="7966733" cy="246244"/>
          </a:xfrm>
          <a:custGeom>
            <a:avLst/>
            <a:gdLst/>
            <a:ahLst/>
            <a:cxnLst/>
            <a:rect l="l" t="t" r="r" b="b"/>
            <a:pathLst>
              <a:path w="7966733" h="246244">
                <a:moveTo>
                  <a:pt x="0" y="0"/>
                </a:moveTo>
                <a:lnTo>
                  <a:pt x="7966732" y="0"/>
                </a:lnTo>
                <a:lnTo>
                  <a:pt x="7966732" y="246245"/>
                </a:lnTo>
                <a:lnTo>
                  <a:pt x="0" y="24624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TextBox 15"/>
          <p:cNvSpPr txBox="1"/>
          <p:nvPr/>
        </p:nvSpPr>
        <p:spPr>
          <a:xfrm>
            <a:off x="1518328" y="966005"/>
            <a:ext cx="8558583" cy="2112011"/>
          </a:xfrm>
          <a:prstGeom prst="rect">
            <a:avLst/>
          </a:prstGeom>
        </p:spPr>
        <p:txBody>
          <a:bodyPr lIns="0" tIns="0" rIns="0" bIns="0" rtlCol="0" anchor="t">
            <a:spAutoFit/>
          </a:bodyPr>
          <a:lstStyle/>
          <a:p>
            <a:pPr algn="ctr">
              <a:lnSpc>
                <a:spcPts val="16939"/>
              </a:lnSpc>
              <a:spcBef>
                <a:spcPct val="0"/>
              </a:spcBef>
            </a:pPr>
            <a:r>
              <a:rPr lang="en-US" sz="12099">
                <a:solidFill>
                  <a:srgbClr val="402B2B"/>
                </a:solidFill>
                <a:latin typeface="Sugo Display"/>
              </a:rPr>
              <a:t>DHARMACHAKRA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sp>
      <p:grpSp>
        <p:nvGrpSpPr>
          <p:cNvPr id="3" name="Group 3"/>
          <p:cNvGrpSpPr>
            <a:grpSpLocks noChangeAspect="1"/>
          </p:cNvGrpSpPr>
          <p:nvPr/>
        </p:nvGrpSpPr>
        <p:grpSpPr>
          <a:xfrm rot="908934">
            <a:off x="9588462" y="-1422994"/>
            <a:ext cx="10088679" cy="6987344"/>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50618" b="-50618"/>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765726">
            <a:off x="11578513" y="-4599166"/>
            <a:ext cx="13281015" cy="9198332"/>
            <a:chOff x="0" y="0"/>
            <a:chExt cx="3429000" cy="2374900"/>
          </a:xfrm>
        </p:grpSpPr>
        <p:sp>
          <p:nvSpPr>
            <p:cNvPr id="7" name="Freeform 7"/>
            <p:cNvSpPr/>
            <p:nvPr/>
          </p:nvSpPr>
          <p:spPr>
            <a:xfrm flipH="1">
              <a:off x="59944" y="76200"/>
              <a:ext cx="3340100" cy="2235200"/>
            </a:xfrm>
            <a:custGeom>
              <a:avLst/>
              <a:gdLst/>
              <a:ahLst/>
              <a:cxnLst/>
              <a:rect l="l" t="t" r="r" b="b"/>
              <a:pathLst>
                <a:path w="3340100" h="223520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a:blip r:embed="rId5"/>
              <a:stretch>
                <a:fillRect t="-60874" b="-60874"/>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9" name="Freeform 9"/>
          <p:cNvSpPr/>
          <p:nvPr/>
        </p:nvSpPr>
        <p:spPr>
          <a:xfrm rot="-5385030" flipH="1" flipV="1">
            <a:off x="-1199082" y="6229023"/>
            <a:ext cx="12025319" cy="8022072"/>
          </a:xfrm>
          <a:custGeom>
            <a:avLst/>
            <a:gdLst/>
            <a:ahLst/>
            <a:cxnLst/>
            <a:rect l="l" t="t" r="r" b="b"/>
            <a:pathLst>
              <a:path w="12025319" h="8022072">
                <a:moveTo>
                  <a:pt x="12025319" y="8022072"/>
                </a:moveTo>
                <a:lnTo>
                  <a:pt x="0" y="8022072"/>
                </a:lnTo>
                <a:lnTo>
                  <a:pt x="0" y="0"/>
                </a:lnTo>
                <a:lnTo>
                  <a:pt x="12025319" y="0"/>
                </a:lnTo>
                <a:lnTo>
                  <a:pt x="12025319" y="8022072"/>
                </a:lnTo>
                <a:close/>
              </a:path>
            </a:pathLst>
          </a:custGeom>
          <a:blipFill>
            <a:blip r:embed="rId6"/>
            <a:stretch>
              <a:fillRect/>
            </a:stretch>
          </a:blipFill>
        </p:spPr>
      </p:sp>
      <p:sp>
        <p:nvSpPr>
          <p:cNvPr id="10" name="Freeform 10"/>
          <p:cNvSpPr/>
          <p:nvPr/>
        </p:nvSpPr>
        <p:spPr>
          <a:xfrm rot="5400000" flipH="1" flipV="1">
            <a:off x="7004204" y="6229023"/>
            <a:ext cx="12025319" cy="8022072"/>
          </a:xfrm>
          <a:custGeom>
            <a:avLst/>
            <a:gdLst/>
            <a:ahLst/>
            <a:cxnLst/>
            <a:rect l="l" t="t" r="r" b="b"/>
            <a:pathLst>
              <a:path w="12025319" h="8022072">
                <a:moveTo>
                  <a:pt x="12025319" y="8022072"/>
                </a:moveTo>
                <a:lnTo>
                  <a:pt x="0" y="8022072"/>
                </a:lnTo>
                <a:lnTo>
                  <a:pt x="0" y="0"/>
                </a:lnTo>
                <a:lnTo>
                  <a:pt x="12025319" y="0"/>
                </a:lnTo>
                <a:lnTo>
                  <a:pt x="12025319" y="8022072"/>
                </a:lnTo>
                <a:close/>
              </a:path>
            </a:pathLst>
          </a:custGeom>
          <a:blipFill>
            <a:blip r:embed="rId6"/>
            <a:stretch>
              <a:fillRect/>
            </a:stretch>
          </a:blipFill>
        </p:spPr>
      </p:sp>
      <p:sp>
        <p:nvSpPr>
          <p:cNvPr id="11" name="Freeform 11"/>
          <p:cNvSpPr/>
          <p:nvPr/>
        </p:nvSpPr>
        <p:spPr>
          <a:xfrm rot="199622">
            <a:off x="7634974" y="4855614"/>
            <a:ext cx="447385" cy="455933"/>
          </a:xfrm>
          <a:custGeom>
            <a:avLst/>
            <a:gdLst/>
            <a:ahLst/>
            <a:cxnLst/>
            <a:rect l="l" t="t" r="r" b="b"/>
            <a:pathLst>
              <a:path w="447385" h="455933">
                <a:moveTo>
                  <a:pt x="0" y="0"/>
                </a:moveTo>
                <a:lnTo>
                  <a:pt x="447385" y="0"/>
                </a:lnTo>
                <a:lnTo>
                  <a:pt x="447385" y="455934"/>
                </a:lnTo>
                <a:lnTo>
                  <a:pt x="0" y="455934"/>
                </a:lnTo>
                <a:lnTo>
                  <a:pt x="0" y="0"/>
                </a:lnTo>
                <a:close/>
              </a:path>
            </a:pathLst>
          </a:custGeom>
          <a:blipFill>
            <a:blip r:embed="rId7"/>
            <a:stretch>
              <a:fillRect/>
            </a:stretch>
          </a:blipFill>
        </p:spPr>
      </p:sp>
      <p:grpSp>
        <p:nvGrpSpPr>
          <p:cNvPr id="12" name="Group 12"/>
          <p:cNvGrpSpPr/>
          <p:nvPr/>
        </p:nvGrpSpPr>
        <p:grpSpPr>
          <a:xfrm>
            <a:off x="1979362" y="6342840"/>
            <a:ext cx="6030030" cy="164522"/>
            <a:chOff x="0" y="0"/>
            <a:chExt cx="8040039" cy="219362"/>
          </a:xfrm>
        </p:grpSpPr>
        <p:sp>
          <p:nvSpPr>
            <p:cNvPr id="13" name="Freeform 13"/>
            <p:cNvSpPr/>
            <p:nvPr/>
          </p:nvSpPr>
          <p:spPr>
            <a:xfrm>
              <a:off x="0" y="0"/>
              <a:ext cx="6164860" cy="190550"/>
            </a:xfrm>
            <a:custGeom>
              <a:avLst/>
              <a:gdLst/>
              <a:ahLst/>
              <a:cxnLst/>
              <a:rect l="l" t="t" r="r" b="b"/>
              <a:pathLst>
                <a:path w="6164860" h="190550">
                  <a:moveTo>
                    <a:pt x="0" y="0"/>
                  </a:moveTo>
                  <a:lnTo>
                    <a:pt x="6164860" y="0"/>
                  </a:lnTo>
                  <a:lnTo>
                    <a:pt x="6164860" y="190550"/>
                  </a:lnTo>
                  <a:lnTo>
                    <a:pt x="0" y="1905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5944489" y="28812"/>
              <a:ext cx="2095551" cy="190550"/>
            </a:xfrm>
            <a:custGeom>
              <a:avLst/>
              <a:gdLst/>
              <a:ahLst/>
              <a:cxnLst/>
              <a:rect l="l" t="t" r="r" b="b"/>
              <a:pathLst>
                <a:path w="2095551" h="190550">
                  <a:moveTo>
                    <a:pt x="0" y="0"/>
                  </a:moveTo>
                  <a:lnTo>
                    <a:pt x="2095550" y="0"/>
                  </a:lnTo>
                  <a:lnTo>
                    <a:pt x="2095550" y="190550"/>
                  </a:lnTo>
                  <a:lnTo>
                    <a:pt x="0" y="190550"/>
                  </a:lnTo>
                  <a:lnTo>
                    <a:pt x="0" y="0"/>
                  </a:lnTo>
                  <a:close/>
                </a:path>
              </a:pathLst>
            </a:custGeom>
            <a:blipFill>
              <a:blip r:embed="rId8">
                <a:extLst>
                  <a:ext uri="{96DAC541-7B7A-43D3-8B79-37D633B846F1}">
                    <asvg:svgBlip xmlns:asvg="http://schemas.microsoft.com/office/drawing/2016/SVG/main" r:embed="rId9"/>
                  </a:ext>
                </a:extLst>
              </a:blip>
              <a:stretch>
                <a:fillRect r="-194188"/>
              </a:stretch>
            </a:blipFill>
          </p:spPr>
        </p:sp>
      </p:grpSp>
      <p:grpSp>
        <p:nvGrpSpPr>
          <p:cNvPr id="15" name="Group 15"/>
          <p:cNvGrpSpPr/>
          <p:nvPr/>
        </p:nvGrpSpPr>
        <p:grpSpPr>
          <a:xfrm>
            <a:off x="10229335" y="6392191"/>
            <a:ext cx="6030030" cy="164522"/>
            <a:chOff x="0" y="0"/>
            <a:chExt cx="8040039" cy="219362"/>
          </a:xfrm>
        </p:grpSpPr>
        <p:sp>
          <p:nvSpPr>
            <p:cNvPr id="16" name="Freeform 16"/>
            <p:cNvSpPr/>
            <p:nvPr/>
          </p:nvSpPr>
          <p:spPr>
            <a:xfrm>
              <a:off x="0" y="0"/>
              <a:ext cx="6164860" cy="190550"/>
            </a:xfrm>
            <a:custGeom>
              <a:avLst/>
              <a:gdLst/>
              <a:ahLst/>
              <a:cxnLst/>
              <a:rect l="l" t="t" r="r" b="b"/>
              <a:pathLst>
                <a:path w="6164860" h="190550">
                  <a:moveTo>
                    <a:pt x="0" y="0"/>
                  </a:moveTo>
                  <a:lnTo>
                    <a:pt x="6164860" y="0"/>
                  </a:lnTo>
                  <a:lnTo>
                    <a:pt x="6164860" y="190550"/>
                  </a:lnTo>
                  <a:lnTo>
                    <a:pt x="0" y="1905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7" name="Freeform 17"/>
            <p:cNvSpPr/>
            <p:nvPr/>
          </p:nvSpPr>
          <p:spPr>
            <a:xfrm>
              <a:off x="5944489" y="28812"/>
              <a:ext cx="2095551" cy="190550"/>
            </a:xfrm>
            <a:custGeom>
              <a:avLst/>
              <a:gdLst/>
              <a:ahLst/>
              <a:cxnLst/>
              <a:rect l="l" t="t" r="r" b="b"/>
              <a:pathLst>
                <a:path w="2095551" h="190550">
                  <a:moveTo>
                    <a:pt x="0" y="0"/>
                  </a:moveTo>
                  <a:lnTo>
                    <a:pt x="2095550" y="0"/>
                  </a:lnTo>
                  <a:lnTo>
                    <a:pt x="2095550" y="190550"/>
                  </a:lnTo>
                  <a:lnTo>
                    <a:pt x="0" y="190550"/>
                  </a:lnTo>
                  <a:lnTo>
                    <a:pt x="0" y="0"/>
                  </a:lnTo>
                  <a:close/>
                </a:path>
              </a:pathLst>
            </a:custGeom>
            <a:blipFill>
              <a:blip r:embed="rId8">
                <a:extLst>
                  <a:ext uri="{96DAC541-7B7A-43D3-8B79-37D633B846F1}">
                    <asvg:svgBlip xmlns:asvg="http://schemas.microsoft.com/office/drawing/2016/SVG/main" r:embed="rId9"/>
                  </a:ext>
                </a:extLst>
              </a:blip>
              <a:stretch>
                <a:fillRect r="-194188"/>
              </a:stretch>
            </a:blipFill>
          </p:spPr>
        </p:sp>
      </p:grpSp>
      <p:sp>
        <p:nvSpPr>
          <p:cNvPr id="18" name="Freeform 18"/>
          <p:cNvSpPr/>
          <p:nvPr/>
        </p:nvSpPr>
        <p:spPr>
          <a:xfrm rot="-68087">
            <a:off x="15709688" y="4482068"/>
            <a:ext cx="457404" cy="466145"/>
          </a:xfrm>
          <a:custGeom>
            <a:avLst/>
            <a:gdLst/>
            <a:ahLst/>
            <a:cxnLst/>
            <a:rect l="l" t="t" r="r" b="b"/>
            <a:pathLst>
              <a:path w="457404" h="466145">
                <a:moveTo>
                  <a:pt x="0" y="0"/>
                </a:moveTo>
                <a:lnTo>
                  <a:pt x="457405" y="0"/>
                </a:lnTo>
                <a:lnTo>
                  <a:pt x="457405" y="466145"/>
                </a:lnTo>
                <a:lnTo>
                  <a:pt x="0" y="466145"/>
                </a:lnTo>
                <a:lnTo>
                  <a:pt x="0" y="0"/>
                </a:lnTo>
                <a:close/>
              </a:path>
            </a:pathLst>
          </a:custGeom>
          <a:blipFill>
            <a:blip r:embed="rId7"/>
            <a:stretch>
              <a:fillRect/>
            </a:stretch>
          </a:blipFill>
        </p:spPr>
      </p:sp>
      <p:sp>
        <p:nvSpPr>
          <p:cNvPr id="19" name="Freeform 19"/>
          <p:cNvSpPr/>
          <p:nvPr/>
        </p:nvSpPr>
        <p:spPr>
          <a:xfrm>
            <a:off x="1153387" y="3800067"/>
            <a:ext cx="7099024" cy="219424"/>
          </a:xfrm>
          <a:custGeom>
            <a:avLst/>
            <a:gdLst/>
            <a:ahLst/>
            <a:cxnLst/>
            <a:rect l="l" t="t" r="r" b="b"/>
            <a:pathLst>
              <a:path w="7099024" h="219424">
                <a:moveTo>
                  <a:pt x="0" y="0"/>
                </a:moveTo>
                <a:lnTo>
                  <a:pt x="7099024" y="0"/>
                </a:lnTo>
                <a:lnTo>
                  <a:pt x="7099024" y="219424"/>
                </a:lnTo>
                <a:lnTo>
                  <a:pt x="0" y="21942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Freeform 20"/>
          <p:cNvSpPr/>
          <p:nvPr/>
        </p:nvSpPr>
        <p:spPr>
          <a:xfrm rot="3557059">
            <a:off x="13623500" y="-689603"/>
            <a:ext cx="3802955" cy="4676349"/>
          </a:xfrm>
          <a:custGeom>
            <a:avLst/>
            <a:gdLst/>
            <a:ahLst/>
            <a:cxnLst/>
            <a:rect l="l" t="t" r="r" b="b"/>
            <a:pathLst>
              <a:path w="3802955" h="4676349">
                <a:moveTo>
                  <a:pt x="0" y="0"/>
                </a:moveTo>
                <a:lnTo>
                  <a:pt x="3802955" y="0"/>
                </a:lnTo>
                <a:lnTo>
                  <a:pt x="3802955" y="4676350"/>
                </a:lnTo>
                <a:lnTo>
                  <a:pt x="0" y="467635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1" name="TextBox 21"/>
          <p:cNvSpPr txBox="1"/>
          <p:nvPr/>
        </p:nvSpPr>
        <p:spPr>
          <a:xfrm>
            <a:off x="1249431" y="1079359"/>
            <a:ext cx="8925495" cy="2720603"/>
          </a:xfrm>
          <a:prstGeom prst="rect">
            <a:avLst/>
          </a:prstGeom>
        </p:spPr>
        <p:txBody>
          <a:bodyPr lIns="0" tIns="0" rIns="0" bIns="0" rtlCol="0" anchor="t">
            <a:spAutoFit/>
          </a:bodyPr>
          <a:lstStyle/>
          <a:p>
            <a:pPr>
              <a:lnSpc>
                <a:spcPts val="10323"/>
              </a:lnSpc>
            </a:pPr>
            <a:r>
              <a:rPr lang="en-US" sz="10643" spc="287">
                <a:solidFill>
                  <a:srgbClr val="FFFBF2"/>
                </a:solidFill>
                <a:latin typeface="Sugo Display"/>
              </a:rPr>
              <a:t>HISTORICAL BACKGROUND </a:t>
            </a:r>
          </a:p>
        </p:txBody>
      </p:sp>
      <p:sp>
        <p:nvSpPr>
          <p:cNvPr id="22" name="TextBox 22"/>
          <p:cNvSpPr txBox="1"/>
          <p:nvPr/>
        </p:nvSpPr>
        <p:spPr>
          <a:xfrm>
            <a:off x="1617763" y="4902606"/>
            <a:ext cx="1503374" cy="1424149"/>
          </a:xfrm>
          <a:prstGeom prst="rect">
            <a:avLst/>
          </a:prstGeom>
        </p:spPr>
        <p:txBody>
          <a:bodyPr lIns="0" tIns="0" rIns="0" bIns="0" rtlCol="0" anchor="t">
            <a:spAutoFit/>
          </a:bodyPr>
          <a:lstStyle/>
          <a:p>
            <a:pPr algn="r">
              <a:lnSpc>
                <a:spcPts val="11494"/>
              </a:lnSpc>
            </a:pPr>
            <a:r>
              <a:rPr lang="en-US" sz="8210" spc="533">
                <a:solidFill>
                  <a:srgbClr val="402B2B"/>
                </a:solidFill>
                <a:latin typeface="Sugo Display"/>
              </a:rPr>
              <a:t>01.</a:t>
            </a:r>
          </a:p>
        </p:txBody>
      </p:sp>
      <p:sp>
        <p:nvSpPr>
          <p:cNvPr id="23" name="TextBox 23"/>
          <p:cNvSpPr txBox="1"/>
          <p:nvPr/>
        </p:nvSpPr>
        <p:spPr>
          <a:xfrm rot="27714">
            <a:off x="9974903" y="4908646"/>
            <a:ext cx="1503374" cy="1424149"/>
          </a:xfrm>
          <a:prstGeom prst="rect">
            <a:avLst/>
          </a:prstGeom>
        </p:spPr>
        <p:txBody>
          <a:bodyPr lIns="0" tIns="0" rIns="0" bIns="0" rtlCol="0" anchor="t">
            <a:spAutoFit/>
          </a:bodyPr>
          <a:lstStyle/>
          <a:p>
            <a:pPr algn="r">
              <a:lnSpc>
                <a:spcPts val="11494"/>
              </a:lnSpc>
            </a:pPr>
            <a:r>
              <a:rPr lang="en-US" sz="8210" spc="533">
                <a:solidFill>
                  <a:srgbClr val="402B2B"/>
                </a:solidFill>
                <a:latin typeface="Sugo Display"/>
              </a:rPr>
              <a:t>02.</a:t>
            </a:r>
          </a:p>
        </p:txBody>
      </p:sp>
      <p:sp>
        <p:nvSpPr>
          <p:cNvPr id="24" name="TextBox 24"/>
          <p:cNvSpPr txBox="1"/>
          <p:nvPr/>
        </p:nvSpPr>
        <p:spPr>
          <a:xfrm>
            <a:off x="1783678" y="6754220"/>
            <a:ext cx="5838443" cy="2368740"/>
          </a:xfrm>
          <a:prstGeom prst="rect">
            <a:avLst/>
          </a:prstGeom>
        </p:spPr>
        <p:txBody>
          <a:bodyPr lIns="0" tIns="0" rIns="0" bIns="0" rtlCol="0" anchor="t">
            <a:spAutoFit/>
          </a:bodyPr>
          <a:lstStyle/>
          <a:p>
            <a:pPr algn="ctr">
              <a:lnSpc>
                <a:spcPts val="3158"/>
              </a:lnSpc>
            </a:pPr>
            <a:r>
              <a:rPr lang="en-US" sz="2506" spc="-55">
                <a:solidFill>
                  <a:srgbClr val="000000"/>
                </a:solidFill>
                <a:latin typeface="Atkinson Hyperlegible"/>
              </a:rPr>
              <a:t>The Mahasamghika ("of the Great Sangha"), one of the early Buddhist schools, may have been the source for the initial growth of Mahayana Buddhism, especially during the</a:t>
            </a:r>
          </a:p>
          <a:p>
            <a:pPr algn="ctr">
              <a:lnSpc>
                <a:spcPts val="3158"/>
              </a:lnSpc>
            </a:pPr>
            <a:r>
              <a:rPr lang="en-US" sz="2506" spc="-55">
                <a:solidFill>
                  <a:srgbClr val="000000"/>
                </a:solidFill>
                <a:latin typeface="Atkinson Hyperlegible"/>
              </a:rPr>
              <a:t>"Second Buddhist Council" that occured a</a:t>
            </a:r>
          </a:p>
          <a:p>
            <a:pPr algn="ctr">
              <a:lnSpc>
                <a:spcPts val="3158"/>
              </a:lnSpc>
            </a:pPr>
            <a:r>
              <a:rPr lang="en-US" sz="2506" spc="-55">
                <a:solidFill>
                  <a:srgbClr val="000000"/>
                </a:solidFill>
                <a:latin typeface="Atkinson Hyperlegible"/>
              </a:rPr>
              <a:t>hundred years after Buddha's parinirvana.</a:t>
            </a:r>
          </a:p>
        </p:txBody>
      </p:sp>
      <p:sp>
        <p:nvSpPr>
          <p:cNvPr id="25" name="TextBox 25"/>
          <p:cNvSpPr txBox="1"/>
          <p:nvPr/>
        </p:nvSpPr>
        <p:spPr>
          <a:xfrm>
            <a:off x="10174926" y="6821701"/>
            <a:ext cx="6248851" cy="2168445"/>
          </a:xfrm>
          <a:prstGeom prst="rect">
            <a:avLst/>
          </a:prstGeom>
        </p:spPr>
        <p:txBody>
          <a:bodyPr lIns="0" tIns="0" rIns="0" bIns="0" rtlCol="0" anchor="t">
            <a:spAutoFit/>
          </a:bodyPr>
          <a:lstStyle/>
          <a:p>
            <a:pPr algn="ctr">
              <a:lnSpc>
                <a:spcPts val="3249"/>
              </a:lnSpc>
            </a:pPr>
            <a:r>
              <a:rPr lang="en-US" sz="2578" spc="-56">
                <a:solidFill>
                  <a:srgbClr val="000000"/>
                </a:solidFill>
                <a:latin typeface="Atkinson Hyperlegible"/>
              </a:rPr>
              <a:t>The Mahasamghika ("of Mahayana Buddhists) believed that Siddhartha secretly taught key priciples to chosen people to his most dedicated diciples of, or to the most faithful who could completely interpret these teachings in time (Hopfe 1983; losch 2001).</a:t>
            </a:r>
          </a:p>
        </p:txBody>
      </p:sp>
      <p:sp>
        <p:nvSpPr>
          <p:cNvPr id="26" name="Freeform 26"/>
          <p:cNvSpPr/>
          <p:nvPr/>
        </p:nvSpPr>
        <p:spPr>
          <a:xfrm rot="-8281520">
            <a:off x="-219275" y="7386676"/>
            <a:ext cx="1142139" cy="2956995"/>
          </a:xfrm>
          <a:custGeom>
            <a:avLst/>
            <a:gdLst/>
            <a:ahLst/>
            <a:cxnLst/>
            <a:rect l="l" t="t" r="r" b="b"/>
            <a:pathLst>
              <a:path w="1142139" h="2956995">
                <a:moveTo>
                  <a:pt x="0" y="0"/>
                </a:moveTo>
                <a:lnTo>
                  <a:pt x="1142140" y="0"/>
                </a:lnTo>
                <a:lnTo>
                  <a:pt x="1142140" y="2956995"/>
                </a:lnTo>
                <a:lnTo>
                  <a:pt x="0" y="2956995"/>
                </a:lnTo>
                <a:lnTo>
                  <a:pt x="0" y="0"/>
                </a:lnTo>
                <a:close/>
              </a:path>
            </a:pathLst>
          </a:custGeom>
          <a:blipFill>
            <a:blip r:embed="rId14">
              <a:alphaModFix amt="88000"/>
            </a:blip>
            <a:stretch>
              <a:fillRect/>
            </a:stretch>
          </a:blipFill>
        </p:spPr>
      </p:sp>
      <p:sp>
        <p:nvSpPr>
          <p:cNvPr id="27" name="Freeform 27"/>
          <p:cNvSpPr/>
          <p:nvPr/>
        </p:nvSpPr>
        <p:spPr>
          <a:xfrm rot="9815928">
            <a:off x="9276132" y="-560334"/>
            <a:ext cx="1078271" cy="2791640"/>
          </a:xfrm>
          <a:custGeom>
            <a:avLst/>
            <a:gdLst/>
            <a:ahLst/>
            <a:cxnLst/>
            <a:rect l="l" t="t" r="r" b="b"/>
            <a:pathLst>
              <a:path w="1078271" h="2791640">
                <a:moveTo>
                  <a:pt x="0" y="0"/>
                </a:moveTo>
                <a:lnTo>
                  <a:pt x="1078271" y="0"/>
                </a:lnTo>
                <a:lnTo>
                  <a:pt x="1078271" y="2791640"/>
                </a:lnTo>
                <a:lnTo>
                  <a:pt x="0" y="2791640"/>
                </a:lnTo>
                <a:lnTo>
                  <a:pt x="0" y="0"/>
                </a:lnTo>
                <a:close/>
              </a:path>
            </a:pathLst>
          </a:custGeom>
          <a:blipFill>
            <a:blip r:embed="rId14">
              <a:alphaModFix amt="88000"/>
            </a:blip>
            <a:stretch>
              <a:fillRect/>
            </a:stretch>
          </a:blipFill>
        </p:spPr>
      </p:sp>
      <p:sp>
        <p:nvSpPr>
          <p:cNvPr id="28" name="Freeform 28"/>
          <p:cNvSpPr/>
          <p:nvPr/>
        </p:nvSpPr>
        <p:spPr>
          <a:xfrm rot="-3265068">
            <a:off x="-662749" y="9466722"/>
            <a:ext cx="2274498" cy="1546675"/>
          </a:xfrm>
          <a:custGeom>
            <a:avLst/>
            <a:gdLst/>
            <a:ahLst/>
            <a:cxnLst/>
            <a:rect l="l" t="t" r="r" b="b"/>
            <a:pathLst>
              <a:path w="2274498" h="1546675">
                <a:moveTo>
                  <a:pt x="0" y="0"/>
                </a:moveTo>
                <a:lnTo>
                  <a:pt x="2274499" y="0"/>
                </a:lnTo>
                <a:lnTo>
                  <a:pt x="2274499" y="1546675"/>
                </a:lnTo>
                <a:lnTo>
                  <a:pt x="0" y="1546675"/>
                </a:lnTo>
                <a:lnTo>
                  <a:pt x="0" y="0"/>
                </a:lnTo>
                <a:close/>
              </a:path>
            </a:pathLst>
          </a:custGeom>
          <a:blipFill>
            <a:blip r:embed="rId15">
              <a:alphaModFix amt="70000"/>
            </a:blip>
            <a:stretch>
              <a:fillRect l="-248721"/>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sp>
      <p:grpSp>
        <p:nvGrpSpPr>
          <p:cNvPr id="3" name="Group 3"/>
          <p:cNvGrpSpPr>
            <a:grpSpLocks noChangeAspect="1"/>
          </p:cNvGrpSpPr>
          <p:nvPr/>
        </p:nvGrpSpPr>
        <p:grpSpPr>
          <a:xfrm rot="908934">
            <a:off x="9588462" y="-1422994"/>
            <a:ext cx="10088679" cy="6987344"/>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50618" b="-50618"/>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765726">
            <a:off x="11578513" y="-4599166"/>
            <a:ext cx="13281015" cy="9198332"/>
            <a:chOff x="0" y="0"/>
            <a:chExt cx="3429000" cy="2374900"/>
          </a:xfrm>
        </p:grpSpPr>
        <p:sp>
          <p:nvSpPr>
            <p:cNvPr id="7" name="Freeform 7"/>
            <p:cNvSpPr/>
            <p:nvPr/>
          </p:nvSpPr>
          <p:spPr>
            <a:xfrm flipH="1">
              <a:off x="59944" y="76200"/>
              <a:ext cx="3340100" cy="2235200"/>
            </a:xfrm>
            <a:custGeom>
              <a:avLst/>
              <a:gdLst/>
              <a:ahLst/>
              <a:cxnLst/>
              <a:rect l="l" t="t" r="r" b="b"/>
              <a:pathLst>
                <a:path w="3340100" h="223520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a:blip r:embed="rId5"/>
              <a:stretch>
                <a:fillRect t="-60874" b="-60874"/>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9" name="Freeform 9"/>
          <p:cNvSpPr/>
          <p:nvPr/>
        </p:nvSpPr>
        <p:spPr>
          <a:xfrm rot="-5385030" flipH="1" flipV="1">
            <a:off x="-1199082" y="6229023"/>
            <a:ext cx="12025319" cy="8022072"/>
          </a:xfrm>
          <a:custGeom>
            <a:avLst/>
            <a:gdLst/>
            <a:ahLst/>
            <a:cxnLst/>
            <a:rect l="l" t="t" r="r" b="b"/>
            <a:pathLst>
              <a:path w="12025319" h="8022072">
                <a:moveTo>
                  <a:pt x="12025319" y="8022072"/>
                </a:moveTo>
                <a:lnTo>
                  <a:pt x="0" y="8022072"/>
                </a:lnTo>
                <a:lnTo>
                  <a:pt x="0" y="0"/>
                </a:lnTo>
                <a:lnTo>
                  <a:pt x="12025319" y="0"/>
                </a:lnTo>
                <a:lnTo>
                  <a:pt x="12025319" y="8022072"/>
                </a:lnTo>
                <a:close/>
              </a:path>
            </a:pathLst>
          </a:custGeom>
          <a:blipFill>
            <a:blip r:embed="rId6"/>
            <a:stretch>
              <a:fillRect/>
            </a:stretch>
          </a:blipFill>
        </p:spPr>
      </p:sp>
      <p:sp>
        <p:nvSpPr>
          <p:cNvPr id="10" name="Freeform 10"/>
          <p:cNvSpPr/>
          <p:nvPr/>
        </p:nvSpPr>
        <p:spPr>
          <a:xfrm rot="5400000" flipH="1" flipV="1">
            <a:off x="7004204" y="6229023"/>
            <a:ext cx="12025319" cy="8022072"/>
          </a:xfrm>
          <a:custGeom>
            <a:avLst/>
            <a:gdLst/>
            <a:ahLst/>
            <a:cxnLst/>
            <a:rect l="l" t="t" r="r" b="b"/>
            <a:pathLst>
              <a:path w="12025319" h="8022072">
                <a:moveTo>
                  <a:pt x="12025319" y="8022072"/>
                </a:moveTo>
                <a:lnTo>
                  <a:pt x="0" y="8022072"/>
                </a:lnTo>
                <a:lnTo>
                  <a:pt x="0" y="0"/>
                </a:lnTo>
                <a:lnTo>
                  <a:pt x="12025319" y="0"/>
                </a:lnTo>
                <a:lnTo>
                  <a:pt x="12025319" y="8022072"/>
                </a:lnTo>
                <a:close/>
              </a:path>
            </a:pathLst>
          </a:custGeom>
          <a:blipFill>
            <a:blip r:embed="rId6"/>
            <a:stretch>
              <a:fillRect/>
            </a:stretch>
          </a:blipFill>
        </p:spPr>
      </p:sp>
      <p:sp>
        <p:nvSpPr>
          <p:cNvPr id="11" name="Freeform 11"/>
          <p:cNvSpPr/>
          <p:nvPr/>
        </p:nvSpPr>
        <p:spPr>
          <a:xfrm rot="199622">
            <a:off x="7634974" y="4855614"/>
            <a:ext cx="447385" cy="455933"/>
          </a:xfrm>
          <a:custGeom>
            <a:avLst/>
            <a:gdLst/>
            <a:ahLst/>
            <a:cxnLst/>
            <a:rect l="l" t="t" r="r" b="b"/>
            <a:pathLst>
              <a:path w="447385" h="455933">
                <a:moveTo>
                  <a:pt x="0" y="0"/>
                </a:moveTo>
                <a:lnTo>
                  <a:pt x="447385" y="0"/>
                </a:lnTo>
                <a:lnTo>
                  <a:pt x="447385" y="455934"/>
                </a:lnTo>
                <a:lnTo>
                  <a:pt x="0" y="455934"/>
                </a:lnTo>
                <a:lnTo>
                  <a:pt x="0" y="0"/>
                </a:lnTo>
                <a:close/>
              </a:path>
            </a:pathLst>
          </a:custGeom>
          <a:blipFill>
            <a:blip r:embed="rId7"/>
            <a:stretch>
              <a:fillRect/>
            </a:stretch>
          </a:blipFill>
        </p:spPr>
      </p:sp>
      <p:grpSp>
        <p:nvGrpSpPr>
          <p:cNvPr id="12" name="Group 12"/>
          <p:cNvGrpSpPr/>
          <p:nvPr/>
        </p:nvGrpSpPr>
        <p:grpSpPr>
          <a:xfrm>
            <a:off x="1979362" y="6342840"/>
            <a:ext cx="6030030" cy="164522"/>
            <a:chOff x="0" y="0"/>
            <a:chExt cx="8040039" cy="219362"/>
          </a:xfrm>
        </p:grpSpPr>
        <p:sp>
          <p:nvSpPr>
            <p:cNvPr id="13" name="Freeform 13"/>
            <p:cNvSpPr/>
            <p:nvPr/>
          </p:nvSpPr>
          <p:spPr>
            <a:xfrm>
              <a:off x="0" y="0"/>
              <a:ext cx="6164860" cy="190550"/>
            </a:xfrm>
            <a:custGeom>
              <a:avLst/>
              <a:gdLst/>
              <a:ahLst/>
              <a:cxnLst/>
              <a:rect l="l" t="t" r="r" b="b"/>
              <a:pathLst>
                <a:path w="6164860" h="190550">
                  <a:moveTo>
                    <a:pt x="0" y="0"/>
                  </a:moveTo>
                  <a:lnTo>
                    <a:pt x="6164860" y="0"/>
                  </a:lnTo>
                  <a:lnTo>
                    <a:pt x="6164860" y="190550"/>
                  </a:lnTo>
                  <a:lnTo>
                    <a:pt x="0" y="1905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5944489" y="28812"/>
              <a:ext cx="2095551" cy="190550"/>
            </a:xfrm>
            <a:custGeom>
              <a:avLst/>
              <a:gdLst/>
              <a:ahLst/>
              <a:cxnLst/>
              <a:rect l="l" t="t" r="r" b="b"/>
              <a:pathLst>
                <a:path w="2095551" h="190550">
                  <a:moveTo>
                    <a:pt x="0" y="0"/>
                  </a:moveTo>
                  <a:lnTo>
                    <a:pt x="2095550" y="0"/>
                  </a:lnTo>
                  <a:lnTo>
                    <a:pt x="2095550" y="190550"/>
                  </a:lnTo>
                  <a:lnTo>
                    <a:pt x="0" y="190550"/>
                  </a:lnTo>
                  <a:lnTo>
                    <a:pt x="0" y="0"/>
                  </a:lnTo>
                  <a:close/>
                </a:path>
              </a:pathLst>
            </a:custGeom>
            <a:blipFill>
              <a:blip r:embed="rId8">
                <a:extLst>
                  <a:ext uri="{96DAC541-7B7A-43D3-8B79-37D633B846F1}">
                    <asvg:svgBlip xmlns:asvg="http://schemas.microsoft.com/office/drawing/2016/SVG/main" r:embed="rId9"/>
                  </a:ext>
                </a:extLst>
              </a:blip>
              <a:stretch>
                <a:fillRect r="-194188"/>
              </a:stretch>
            </a:blipFill>
          </p:spPr>
        </p:sp>
      </p:grpSp>
      <p:grpSp>
        <p:nvGrpSpPr>
          <p:cNvPr id="15" name="Group 15"/>
          <p:cNvGrpSpPr/>
          <p:nvPr/>
        </p:nvGrpSpPr>
        <p:grpSpPr>
          <a:xfrm>
            <a:off x="10229335" y="6392191"/>
            <a:ext cx="6030030" cy="164522"/>
            <a:chOff x="0" y="0"/>
            <a:chExt cx="8040039" cy="219362"/>
          </a:xfrm>
        </p:grpSpPr>
        <p:sp>
          <p:nvSpPr>
            <p:cNvPr id="16" name="Freeform 16"/>
            <p:cNvSpPr/>
            <p:nvPr/>
          </p:nvSpPr>
          <p:spPr>
            <a:xfrm>
              <a:off x="0" y="0"/>
              <a:ext cx="6164860" cy="190550"/>
            </a:xfrm>
            <a:custGeom>
              <a:avLst/>
              <a:gdLst/>
              <a:ahLst/>
              <a:cxnLst/>
              <a:rect l="l" t="t" r="r" b="b"/>
              <a:pathLst>
                <a:path w="6164860" h="190550">
                  <a:moveTo>
                    <a:pt x="0" y="0"/>
                  </a:moveTo>
                  <a:lnTo>
                    <a:pt x="6164860" y="0"/>
                  </a:lnTo>
                  <a:lnTo>
                    <a:pt x="6164860" y="190550"/>
                  </a:lnTo>
                  <a:lnTo>
                    <a:pt x="0" y="1905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7" name="Freeform 17"/>
            <p:cNvSpPr/>
            <p:nvPr/>
          </p:nvSpPr>
          <p:spPr>
            <a:xfrm>
              <a:off x="5944489" y="28812"/>
              <a:ext cx="2095551" cy="190550"/>
            </a:xfrm>
            <a:custGeom>
              <a:avLst/>
              <a:gdLst/>
              <a:ahLst/>
              <a:cxnLst/>
              <a:rect l="l" t="t" r="r" b="b"/>
              <a:pathLst>
                <a:path w="2095551" h="190550">
                  <a:moveTo>
                    <a:pt x="0" y="0"/>
                  </a:moveTo>
                  <a:lnTo>
                    <a:pt x="2095550" y="0"/>
                  </a:lnTo>
                  <a:lnTo>
                    <a:pt x="2095550" y="190550"/>
                  </a:lnTo>
                  <a:lnTo>
                    <a:pt x="0" y="190550"/>
                  </a:lnTo>
                  <a:lnTo>
                    <a:pt x="0" y="0"/>
                  </a:lnTo>
                  <a:close/>
                </a:path>
              </a:pathLst>
            </a:custGeom>
            <a:blipFill>
              <a:blip r:embed="rId8">
                <a:extLst>
                  <a:ext uri="{96DAC541-7B7A-43D3-8B79-37D633B846F1}">
                    <asvg:svgBlip xmlns:asvg="http://schemas.microsoft.com/office/drawing/2016/SVG/main" r:embed="rId9"/>
                  </a:ext>
                </a:extLst>
              </a:blip>
              <a:stretch>
                <a:fillRect r="-194188"/>
              </a:stretch>
            </a:blipFill>
          </p:spPr>
        </p:sp>
      </p:grpSp>
      <p:sp>
        <p:nvSpPr>
          <p:cNvPr id="18" name="Freeform 18"/>
          <p:cNvSpPr/>
          <p:nvPr/>
        </p:nvSpPr>
        <p:spPr>
          <a:xfrm rot="-68087">
            <a:off x="15709688" y="4482068"/>
            <a:ext cx="457404" cy="466145"/>
          </a:xfrm>
          <a:custGeom>
            <a:avLst/>
            <a:gdLst/>
            <a:ahLst/>
            <a:cxnLst/>
            <a:rect l="l" t="t" r="r" b="b"/>
            <a:pathLst>
              <a:path w="457404" h="466145">
                <a:moveTo>
                  <a:pt x="0" y="0"/>
                </a:moveTo>
                <a:lnTo>
                  <a:pt x="457405" y="0"/>
                </a:lnTo>
                <a:lnTo>
                  <a:pt x="457405" y="466145"/>
                </a:lnTo>
                <a:lnTo>
                  <a:pt x="0" y="466145"/>
                </a:lnTo>
                <a:lnTo>
                  <a:pt x="0" y="0"/>
                </a:lnTo>
                <a:close/>
              </a:path>
            </a:pathLst>
          </a:custGeom>
          <a:blipFill>
            <a:blip r:embed="rId7"/>
            <a:stretch>
              <a:fillRect/>
            </a:stretch>
          </a:blipFill>
        </p:spPr>
      </p:sp>
      <p:sp>
        <p:nvSpPr>
          <p:cNvPr id="19" name="Freeform 19"/>
          <p:cNvSpPr/>
          <p:nvPr/>
        </p:nvSpPr>
        <p:spPr>
          <a:xfrm>
            <a:off x="1153387" y="3800067"/>
            <a:ext cx="7099024" cy="219424"/>
          </a:xfrm>
          <a:custGeom>
            <a:avLst/>
            <a:gdLst/>
            <a:ahLst/>
            <a:cxnLst/>
            <a:rect l="l" t="t" r="r" b="b"/>
            <a:pathLst>
              <a:path w="7099024" h="219424">
                <a:moveTo>
                  <a:pt x="0" y="0"/>
                </a:moveTo>
                <a:lnTo>
                  <a:pt x="7099024" y="0"/>
                </a:lnTo>
                <a:lnTo>
                  <a:pt x="7099024" y="219424"/>
                </a:lnTo>
                <a:lnTo>
                  <a:pt x="0" y="21942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Freeform 20"/>
          <p:cNvSpPr/>
          <p:nvPr/>
        </p:nvSpPr>
        <p:spPr>
          <a:xfrm rot="3557059">
            <a:off x="13623500" y="-689603"/>
            <a:ext cx="3802955" cy="4676349"/>
          </a:xfrm>
          <a:custGeom>
            <a:avLst/>
            <a:gdLst/>
            <a:ahLst/>
            <a:cxnLst/>
            <a:rect l="l" t="t" r="r" b="b"/>
            <a:pathLst>
              <a:path w="3802955" h="4676349">
                <a:moveTo>
                  <a:pt x="0" y="0"/>
                </a:moveTo>
                <a:lnTo>
                  <a:pt x="3802955" y="0"/>
                </a:lnTo>
                <a:lnTo>
                  <a:pt x="3802955" y="4676350"/>
                </a:lnTo>
                <a:lnTo>
                  <a:pt x="0" y="467635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1" name="TextBox 21"/>
          <p:cNvSpPr txBox="1"/>
          <p:nvPr/>
        </p:nvSpPr>
        <p:spPr>
          <a:xfrm>
            <a:off x="1249431" y="1079359"/>
            <a:ext cx="8925495" cy="2720603"/>
          </a:xfrm>
          <a:prstGeom prst="rect">
            <a:avLst/>
          </a:prstGeom>
        </p:spPr>
        <p:txBody>
          <a:bodyPr lIns="0" tIns="0" rIns="0" bIns="0" rtlCol="0" anchor="t">
            <a:spAutoFit/>
          </a:bodyPr>
          <a:lstStyle/>
          <a:p>
            <a:pPr>
              <a:lnSpc>
                <a:spcPts val="10323"/>
              </a:lnSpc>
            </a:pPr>
            <a:r>
              <a:rPr lang="en-US" sz="10643" spc="287">
                <a:solidFill>
                  <a:srgbClr val="FFFBF2"/>
                </a:solidFill>
                <a:latin typeface="Sugo Display"/>
              </a:rPr>
              <a:t>HISTORICAL BACKGROUND </a:t>
            </a:r>
          </a:p>
        </p:txBody>
      </p:sp>
      <p:sp>
        <p:nvSpPr>
          <p:cNvPr id="22" name="TextBox 22"/>
          <p:cNvSpPr txBox="1"/>
          <p:nvPr/>
        </p:nvSpPr>
        <p:spPr>
          <a:xfrm>
            <a:off x="1617763" y="4902606"/>
            <a:ext cx="1503374" cy="1424149"/>
          </a:xfrm>
          <a:prstGeom prst="rect">
            <a:avLst/>
          </a:prstGeom>
        </p:spPr>
        <p:txBody>
          <a:bodyPr lIns="0" tIns="0" rIns="0" bIns="0" rtlCol="0" anchor="t">
            <a:spAutoFit/>
          </a:bodyPr>
          <a:lstStyle/>
          <a:p>
            <a:pPr algn="r">
              <a:lnSpc>
                <a:spcPts val="11494"/>
              </a:lnSpc>
            </a:pPr>
            <a:r>
              <a:rPr lang="en-US" sz="8210" spc="533">
                <a:solidFill>
                  <a:srgbClr val="402B2B"/>
                </a:solidFill>
                <a:latin typeface="Sugo Display"/>
              </a:rPr>
              <a:t>03.</a:t>
            </a:r>
          </a:p>
        </p:txBody>
      </p:sp>
      <p:sp>
        <p:nvSpPr>
          <p:cNvPr id="23" name="TextBox 23"/>
          <p:cNvSpPr txBox="1"/>
          <p:nvPr/>
        </p:nvSpPr>
        <p:spPr>
          <a:xfrm rot="27714">
            <a:off x="9974903" y="4908646"/>
            <a:ext cx="1503374" cy="1424149"/>
          </a:xfrm>
          <a:prstGeom prst="rect">
            <a:avLst/>
          </a:prstGeom>
        </p:spPr>
        <p:txBody>
          <a:bodyPr lIns="0" tIns="0" rIns="0" bIns="0" rtlCol="0" anchor="t">
            <a:spAutoFit/>
          </a:bodyPr>
          <a:lstStyle/>
          <a:p>
            <a:pPr algn="r">
              <a:lnSpc>
                <a:spcPts val="11494"/>
              </a:lnSpc>
            </a:pPr>
            <a:r>
              <a:rPr lang="en-US" sz="8210" spc="533">
                <a:solidFill>
                  <a:srgbClr val="402B2B"/>
                </a:solidFill>
                <a:latin typeface="Sugo Display"/>
              </a:rPr>
              <a:t>04</a:t>
            </a:r>
          </a:p>
        </p:txBody>
      </p:sp>
      <p:sp>
        <p:nvSpPr>
          <p:cNvPr id="24" name="TextBox 24"/>
          <p:cNvSpPr txBox="1"/>
          <p:nvPr/>
        </p:nvSpPr>
        <p:spPr>
          <a:xfrm>
            <a:off x="1783678" y="6754220"/>
            <a:ext cx="5838443" cy="1788204"/>
          </a:xfrm>
          <a:prstGeom prst="rect">
            <a:avLst/>
          </a:prstGeom>
        </p:spPr>
        <p:txBody>
          <a:bodyPr lIns="0" tIns="0" rIns="0" bIns="0" rtlCol="0" anchor="t">
            <a:spAutoFit/>
          </a:bodyPr>
          <a:lstStyle/>
          <a:p>
            <a:pPr algn="ctr">
              <a:lnSpc>
                <a:spcPts val="3527"/>
              </a:lnSpc>
            </a:pPr>
            <a:r>
              <a:rPr lang="en-US" sz="2799" spc="-61">
                <a:solidFill>
                  <a:srgbClr val="000000"/>
                </a:solidFill>
                <a:latin typeface="Atkinson Hyperlegible"/>
              </a:rPr>
              <a:t>Mahayana buddhists forwarded the</a:t>
            </a:r>
          </a:p>
          <a:p>
            <a:pPr algn="ctr">
              <a:lnSpc>
                <a:spcPts val="3527"/>
              </a:lnSpc>
            </a:pPr>
            <a:r>
              <a:rPr lang="en-US" sz="2799" spc="-61">
                <a:solidFill>
                  <a:srgbClr val="000000"/>
                </a:solidFill>
                <a:latin typeface="Atkinson Hyperlegible"/>
              </a:rPr>
              <a:t>concept that Siddhartha Gautama was</a:t>
            </a:r>
          </a:p>
          <a:p>
            <a:pPr algn="ctr">
              <a:lnSpc>
                <a:spcPts val="3527"/>
              </a:lnSpc>
            </a:pPr>
            <a:r>
              <a:rPr lang="en-US" sz="2799" spc="-61">
                <a:solidFill>
                  <a:srgbClr val="000000"/>
                </a:solidFill>
                <a:latin typeface="Atkinson Hyperlegible"/>
              </a:rPr>
              <a:t>actually a benevolent celestial being, not just a mere human being.</a:t>
            </a:r>
          </a:p>
        </p:txBody>
      </p:sp>
      <p:sp>
        <p:nvSpPr>
          <p:cNvPr id="25" name="TextBox 25"/>
          <p:cNvSpPr txBox="1"/>
          <p:nvPr/>
        </p:nvSpPr>
        <p:spPr>
          <a:xfrm>
            <a:off x="10339339" y="6812176"/>
            <a:ext cx="5920026" cy="1293876"/>
          </a:xfrm>
          <a:prstGeom prst="rect">
            <a:avLst/>
          </a:prstGeom>
        </p:spPr>
        <p:txBody>
          <a:bodyPr lIns="0" tIns="0" rIns="0" bIns="0" rtlCol="0" anchor="t">
            <a:spAutoFit/>
          </a:bodyPr>
          <a:lstStyle/>
          <a:p>
            <a:pPr algn="ctr">
              <a:lnSpc>
                <a:spcPts val="3402"/>
              </a:lnSpc>
            </a:pPr>
            <a:r>
              <a:rPr lang="en-US" sz="2700" spc="-59">
                <a:solidFill>
                  <a:srgbClr val="000000"/>
                </a:solidFill>
                <a:latin typeface="Atkinson Hyperlegible"/>
              </a:rPr>
              <a:t>Mahayana Buddhists advanced the radical idea that Siddhartha Gautama was not the only Buddha.</a:t>
            </a:r>
          </a:p>
        </p:txBody>
      </p:sp>
      <p:sp>
        <p:nvSpPr>
          <p:cNvPr id="26" name="Freeform 26"/>
          <p:cNvSpPr/>
          <p:nvPr/>
        </p:nvSpPr>
        <p:spPr>
          <a:xfrm rot="-8281520">
            <a:off x="-219275" y="7386676"/>
            <a:ext cx="1142139" cy="2956995"/>
          </a:xfrm>
          <a:custGeom>
            <a:avLst/>
            <a:gdLst/>
            <a:ahLst/>
            <a:cxnLst/>
            <a:rect l="l" t="t" r="r" b="b"/>
            <a:pathLst>
              <a:path w="1142139" h="2956995">
                <a:moveTo>
                  <a:pt x="0" y="0"/>
                </a:moveTo>
                <a:lnTo>
                  <a:pt x="1142140" y="0"/>
                </a:lnTo>
                <a:lnTo>
                  <a:pt x="1142140" y="2956995"/>
                </a:lnTo>
                <a:lnTo>
                  <a:pt x="0" y="2956995"/>
                </a:lnTo>
                <a:lnTo>
                  <a:pt x="0" y="0"/>
                </a:lnTo>
                <a:close/>
              </a:path>
            </a:pathLst>
          </a:custGeom>
          <a:blipFill>
            <a:blip r:embed="rId14">
              <a:alphaModFix amt="88000"/>
            </a:blip>
            <a:stretch>
              <a:fillRect/>
            </a:stretch>
          </a:blipFill>
        </p:spPr>
      </p:sp>
      <p:sp>
        <p:nvSpPr>
          <p:cNvPr id="27" name="Freeform 27"/>
          <p:cNvSpPr/>
          <p:nvPr/>
        </p:nvSpPr>
        <p:spPr>
          <a:xfrm rot="9815928">
            <a:off x="9276132" y="-560334"/>
            <a:ext cx="1078271" cy="2791640"/>
          </a:xfrm>
          <a:custGeom>
            <a:avLst/>
            <a:gdLst/>
            <a:ahLst/>
            <a:cxnLst/>
            <a:rect l="l" t="t" r="r" b="b"/>
            <a:pathLst>
              <a:path w="1078271" h="2791640">
                <a:moveTo>
                  <a:pt x="0" y="0"/>
                </a:moveTo>
                <a:lnTo>
                  <a:pt x="1078271" y="0"/>
                </a:lnTo>
                <a:lnTo>
                  <a:pt x="1078271" y="2791640"/>
                </a:lnTo>
                <a:lnTo>
                  <a:pt x="0" y="2791640"/>
                </a:lnTo>
                <a:lnTo>
                  <a:pt x="0" y="0"/>
                </a:lnTo>
                <a:close/>
              </a:path>
            </a:pathLst>
          </a:custGeom>
          <a:blipFill>
            <a:blip r:embed="rId14">
              <a:alphaModFix amt="88000"/>
            </a:blip>
            <a:stretch>
              <a:fillRect/>
            </a:stretch>
          </a:blipFill>
        </p:spPr>
      </p:sp>
      <p:sp>
        <p:nvSpPr>
          <p:cNvPr id="28" name="Freeform 28"/>
          <p:cNvSpPr/>
          <p:nvPr/>
        </p:nvSpPr>
        <p:spPr>
          <a:xfrm rot="-3265068">
            <a:off x="-662749" y="9466722"/>
            <a:ext cx="2274498" cy="1546675"/>
          </a:xfrm>
          <a:custGeom>
            <a:avLst/>
            <a:gdLst/>
            <a:ahLst/>
            <a:cxnLst/>
            <a:rect l="l" t="t" r="r" b="b"/>
            <a:pathLst>
              <a:path w="2274498" h="1546675">
                <a:moveTo>
                  <a:pt x="0" y="0"/>
                </a:moveTo>
                <a:lnTo>
                  <a:pt x="2274499" y="0"/>
                </a:lnTo>
                <a:lnTo>
                  <a:pt x="2274499" y="1546675"/>
                </a:lnTo>
                <a:lnTo>
                  <a:pt x="0" y="1546675"/>
                </a:lnTo>
                <a:lnTo>
                  <a:pt x="0" y="0"/>
                </a:lnTo>
                <a:close/>
              </a:path>
            </a:pathLst>
          </a:custGeom>
          <a:blipFill>
            <a:blip r:embed="rId15">
              <a:alphaModFix amt="70000"/>
            </a:blip>
            <a:stretch>
              <a:fillRect l="-248721"/>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V="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6054" t="-25938" r="-6980" b="-8116"/>
            </a:stretch>
          </a:blipFill>
        </p:spPr>
      </p:sp>
      <p:sp>
        <p:nvSpPr>
          <p:cNvPr id="3" name="Freeform 3"/>
          <p:cNvSpPr/>
          <p:nvPr/>
        </p:nvSpPr>
        <p:spPr>
          <a:xfrm>
            <a:off x="6698511" y="2409172"/>
            <a:ext cx="4890977" cy="151176"/>
          </a:xfrm>
          <a:custGeom>
            <a:avLst/>
            <a:gdLst/>
            <a:ahLst/>
            <a:cxnLst/>
            <a:rect l="l" t="t" r="r" b="b"/>
            <a:pathLst>
              <a:path w="4890977" h="151176">
                <a:moveTo>
                  <a:pt x="0" y="0"/>
                </a:moveTo>
                <a:lnTo>
                  <a:pt x="4890978" y="0"/>
                </a:lnTo>
                <a:lnTo>
                  <a:pt x="4890978" y="151176"/>
                </a:lnTo>
                <a:lnTo>
                  <a:pt x="0" y="1511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12201053" y="4964516"/>
            <a:ext cx="4735863" cy="981692"/>
          </a:xfrm>
          <a:prstGeom prst="rect">
            <a:avLst/>
          </a:prstGeom>
        </p:spPr>
        <p:txBody>
          <a:bodyPr lIns="0" tIns="0" rIns="0" bIns="0" rtlCol="0" anchor="t">
            <a:spAutoFit/>
          </a:bodyPr>
          <a:lstStyle/>
          <a:p>
            <a:pPr algn="ctr">
              <a:lnSpc>
                <a:spcPts val="7840"/>
              </a:lnSpc>
              <a:spcBef>
                <a:spcPct val="0"/>
              </a:spcBef>
            </a:pPr>
            <a:r>
              <a:rPr lang="en-US" sz="5600">
                <a:solidFill>
                  <a:srgbClr val="402B2B"/>
                </a:solidFill>
                <a:latin typeface="Sugo Display"/>
              </a:rPr>
              <a:t>Vinaya Pitaka</a:t>
            </a:r>
          </a:p>
        </p:txBody>
      </p:sp>
      <p:sp>
        <p:nvSpPr>
          <p:cNvPr id="5" name="TextBox 5"/>
          <p:cNvSpPr txBox="1"/>
          <p:nvPr/>
        </p:nvSpPr>
        <p:spPr>
          <a:xfrm>
            <a:off x="1741967" y="4998815"/>
            <a:ext cx="4735863" cy="922620"/>
          </a:xfrm>
          <a:prstGeom prst="rect">
            <a:avLst/>
          </a:prstGeom>
        </p:spPr>
        <p:txBody>
          <a:bodyPr lIns="0" tIns="0" rIns="0" bIns="0" rtlCol="0" anchor="t">
            <a:spAutoFit/>
          </a:bodyPr>
          <a:lstStyle/>
          <a:p>
            <a:pPr algn="ctr">
              <a:lnSpc>
                <a:spcPts val="7420"/>
              </a:lnSpc>
              <a:spcBef>
                <a:spcPct val="0"/>
              </a:spcBef>
            </a:pPr>
            <a:r>
              <a:rPr lang="en-US" sz="5300">
                <a:solidFill>
                  <a:srgbClr val="402B2B"/>
                </a:solidFill>
                <a:latin typeface="Sugo Display"/>
              </a:rPr>
              <a:t>Sutra Pitaka</a:t>
            </a:r>
          </a:p>
        </p:txBody>
      </p:sp>
      <p:sp>
        <p:nvSpPr>
          <p:cNvPr id="6" name="TextBox 6"/>
          <p:cNvSpPr txBox="1"/>
          <p:nvPr/>
        </p:nvSpPr>
        <p:spPr>
          <a:xfrm>
            <a:off x="6973130" y="4998815"/>
            <a:ext cx="4735863" cy="922620"/>
          </a:xfrm>
          <a:prstGeom prst="rect">
            <a:avLst/>
          </a:prstGeom>
        </p:spPr>
        <p:txBody>
          <a:bodyPr lIns="0" tIns="0" rIns="0" bIns="0" rtlCol="0" anchor="t">
            <a:spAutoFit/>
          </a:bodyPr>
          <a:lstStyle/>
          <a:p>
            <a:pPr algn="ctr">
              <a:lnSpc>
                <a:spcPts val="7420"/>
              </a:lnSpc>
              <a:spcBef>
                <a:spcPct val="0"/>
              </a:spcBef>
            </a:pPr>
            <a:r>
              <a:rPr lang="en-US" sz="5300">
                <a:solidFill>
                  <a:srgbClr val="402B2B"/>
                </a:solidFill>
                <a:latin typeface="Sugo Display"/>
              </a:rPr>
              <a:t>Abhidharma Pitaka</a:t>
            </a:r>
          </a:p>
        </p:txBody>
      </p:sp>
      <p:sp>
        <p:nvSpPr>
          <p:cNvPr id="7" name="Freeform 7"/>
          <p:cNvSpPr/>
          <p:nvPr/>
        </p:nvSpPr>
        <p:spPr>
          <a:xfrm rot="564876">
            <a:off x="2066135" y="5211101"/>
            <a:ext cx="561594" cy="572325"/>
          </a:xfrm>
          <a:custGeom>
            <a:avLst/>
            <a:gdLst/>
            <a:ahLst/>
            <a:cxnLst/>
            <a:rect l="l" t="t" r="r" b="b"/>
            <a:pathLst>
              <a:path w="561594" h="572325">
                <a:moveTo>
                  <a:pt x="0" y="0"/>
                </a:moveTo>
                <a:lnTo>
                  <a:pt x="561594" y="0"/>
                </a:lnTo>
                <a:lnTo>
                  <a:pt x="561594" y="572325"/>
                </a:lnTo>
                <a:lnTo>
                  <a:pt x="0" y="572325"/>
                </a:lnTo>
                <a:lnTo>
                  <a:pt x="0" y="0"/>
                </a:lnTo>
                <a:close/>
              </a:path>
            </a:pathLst>
          </a:custGeom>
          <a:blipFill>
            <a:blip r:embed="rId5"/>
            <a:stretch>
              <a:fillRect/>
            </a:stretch>
          </a:blipFill>
        </p:spPr>
      </p:sp>
      <p:sp>
        <p:nvSpPr>
          <p:cNvPr id="8" name="Freeform 8"/>
          <p:cNvSpPr/>
          <p:nvPr/>
        </p:nvSpPr>
        <p:spPr>
          <a:xfrm rot="564876">
            <a:off x="12244080" y="5235875"/>
            <a:ext cx="561594" cy="572325"/>
          </a:xfrm>
          <a:custGeom>
            <a:avLst/>
            <a:gdLst/>
            <a:ahLst/>
            <a:cxnLst/>
            <a:rect l="l" t="t" r="r" b="b"/>
            <a:pathLst>
              <a:path w="561594" h="572325">
                <a:moveTo>
                  <a:pt x="0" y="0"/>
                </a:moveTo>
                <a:lnTo>
                  <a:pt x="561594" y="0"/>
                </a:lnTo>
                <a:lnTo>
                  <a:pt x="561594" y="572325"/>
                </a:lnTo>
                <a:lnTo>
                  <a:pt x="0" y="572325"/>
                </a:lnTo>
                <a:lnTo>
                  <a:pt x="0" y="0"/>
                </a:lnTo>
                <a:close/>
              </a:path>
            </a:pathLst>
          </a:custGeom>
          <a:blipFill>
            <a:blip r:embed="rId5"/>
            <a:stretch>
              <a:fillRect/>
            </a:stretch>
          </a:blipFill>
        </p:spPr>
      </p:sp>
      <p:sp>
        <p:nvSpPr>
          <p:cNvPr id="9" name="Freeform 9"/>
          <p:cNvSpPr/>
          <p:nvPr/>
        </p:nvSpPr>
        <p:spPr>
          <a:xfrm rot="564876">
            <a:off x="6486723" y="5235875"/>
            <a:ext cx="561594" cy="572325"/>
          </a:xfrm>
          <a:custGeom>
            <a:avLst/>
            <a:gdLst/>
            <a:ahLst/>
            <a:cxnLst/>
            <a:rect l="l" t="t" r="r" b="b"/>
            <a:pathLst>
              <a:path w="561594" h="572325">
                <a:moveTo>
                  <a:pt x="0" y="0"/>
                </a:moveTo>
                <a:lnTo>
                  <a:pt x="561594" y="0"/>
                </a:lnTo>
                <a:lnTo>
                  <a:pt x="561594" y="572325"/>
                </a:lnTo>
                <a:lnTo>
                  <a:pt x="0" y="572325"/>
                </a:lnTo>
                <a:lnTo>
                  <a:pt x="0" y="0"/>
                </a:lnTo>
                <a:close/>
              </a:path>
            </a:pathLst>
          </a:custGeom>
          <a:blipFill>
            <a:blip r:embed="rId5"/>
            <a:stretch>
              <a:fillRect/>
            </a:stretch>
          </a:blipFill>
        </p:spPr>
      </p:sp>
      <p:grpSp>
        <p:nvGrpSpPr>
          <p:cNvPr id="10" name="Group 10"/>
          <p:cNvGrpSpPr>
            <a:grpSpLocks noChangeAspect="1"/>
          </p:cNvGrpSpPr>
          <p:nvPr/>
        </p:nvGrpSpPr>
        <p:grpSpPr>
          <a:xfrm rot="3047705">
            <a:off x="-5953092" y="-2399286"/>
            <a:ext cx="8708432" cy="6031395"/>
            <a:chOff x="0" y="0"/>
            <a:chExt cx="3429000" cy="2374900"/>
          </a:xfrm>
        </p:grpSpPr>
        <p:sp>
          <p:nvSpPr>
            <p:cNvPr id="11" name="Freeform 11"/>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6"/>
              <a:stretch>
                <a:fillRect t="-50618" b="-50618"/>
              </a:stretch>
            </a:blipFill>
          </p:spPr>
        </p:sp>
        <p:sp>
          <p:nvSpPr>
            <p:cNvPr id="12" name="Freeform 12"/>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7"/>
              <a:stretch>
                <a:fillRect l="-2902" t="-10996" r="-2492" b="-11124"/>
              </a:stretch>
            </a:blipFill>
          </p:spPr>
        </p:sp>
      </p:grpSp>
      <p:sp>
        <p:nvSpPr>
          <p:cNvPr id="13" name="Freeform 13"/>
          <p:cNvSpPr/>
          <p:nvPr/>
        </p:nvSpPr>
        <p:spPr>
          <a:xfrm rot="-4335944">
            <a:off x="2052974" y="-95786"/>
            <a:ext cx="1157000" cy="2995469"/>
          </a:xfrm>
          <a:custGeom>
            <a:avLst/>
            <a:gdLst/>
            <a:ahLst/>
            <a:cxnLst/>
            <a:rect l="l" t="t" r="r" b="b"/>
            <a:pathLst>
              <a:path w="1157000" h="2995469">
                <a:moveTo>
                  <a:pt x="0" y="0"/>
                </a:moveTo>
                <a:lnTo>
                  <a:pt x="1157000" y="0"/>
                </a:lnTo>
                <a:lnTo>
                  <a:pt x="1157000" y="2995470"/>
                </a:lnTo>
                <a:lnTo>
                  <a:pt x="0" y="2995470"/>
                </a:lnTo>
                <a:lnTo>
                  <a:pt x="0" y="0"/>
                </a:lnTo>
                <a:close/>
              </a:path>
            </a:pathLst>
          </a:custGeom>
          <a:blipFill>
            <a:blip r:embed="rId8">
              <a:alphaModFix amt="88000"/>
            </a:blip>
            <a:stretch>
              <a:fillRect/>
            </a:stretch>
          </a:blipFill>
        </p:spPr>
      </p:sp>
      <p:sp>
        <p:nvSpPr>
          <p:cNvPr id="14" name="TextBox 14"/>
          <p:cNvSpPr txBox="1"/>
          <p:nvPr/>
        </p:nvSpPr>
        <p:spPr>
          <a:xfrm>
            <a:off x="12848702" y="5768354"/>
            <a:ext cx="3618771" cy="481278"/>
          </a:xfrm>
          <a:prstGeom prst="rect">
            <a:avLst/>
          </a:prstGeom>
        </p:spPr>
        <p:txBody>
          <a:bodyPr lIns="0" tIns="0" rIns="0" bIns="0" rtlCol="0" anchor="t">
            <a:spAutoFit/>
          </a:bodyPr>
          <a:lstStyle/>
          <a:p>
            <a:pPr algn="ctr">
              <a:lnSpc>
                <a:spcPts val="3919"/>
              </a:lnSpc>
            </a:pPr>
            <a:r>
              <a:rPr lang="en-US" sz="2799">
                <a:solidFill>
                  <a:srgbClr val="402B2B"/>
                </a:solidFill>
                <a:latin typeface="Atkinson Hyperlegible Bold"/>
              </a:rPr>
              <a:t>Discipline</a:t>
            </a:r>
          </a:p>
        </p:txBody>
      </p:sp>
      <p:sp>
        <p:nvSpPr>
          <p:cNvPr id="15" name="TextBox 15"/>
          <p:cNvSpPr txBox="1"/>
          <p:nvPr/>
        </p:nvSpPr>
        <p:spPr>
          <a:xfrm>
            <a:off x="2023108" y="5748632"/>
            <a:ext cx="3618771" cy="481277"/>
          </a:xfrm>
          <a:prstGeom prst="rect">
            <a:avLst/>
          </a:prstGeom>
        </p:spPr>
        <p:txBody>
          <a:bodyPr lIns="0" tIns="0" rIns="0" bIns="0" rtlCol="0" anchor="t">
            <a:spAutoFit/>
          </a:bodyPr>
          <a:lstStyle/>
          <a:p>
            <a:pPr algn="ctr">
              <a:lnSpc>
                <a:spcPts val="3920"/>
              </a:lnSpc>
            </a:pPr>
            <a:r>
              <a:rPr lang="en-US" sz="2800">
                <a:solidFill>
                  <a:srgbClr val="402B2B"/>
                </a:solidFill>
                <a:latin typeface="Atkinson Hyperlegible Bold"/>
              </a:rPr>
              <a:t>Discourse</a:t>
            </a:r>
          </a:p>
        </p:txBody>
      </p:sp>
      <p:sp>
        <p:nvSpPr>
          <p:cNvPr id="16" name="TextBox 16"/>
          <p:cNvSpPr txBox="1"/>
          <p:nvPr/>
        </p:nvSpPr>
        <p:spPr>
          <a:xfrm>
            <a:off x="5128486" y="477089"/>
            <a:ext cx="8881953" cy="1630645"/>
          </a:xfrm>
          <a:prstGeom prst="rect">
            <a:avLst/>
          </a:prstGeom>
        </p:spPr>
        <p:txBody>
          <a:bodyPr lIns="0" tIns="0" rIns="0" bIns="0" rtlCol="0" anchor="t">
            <a:spAutoFit/>
          </a:bodyPr>
          <a:lstStyle/>
          <a:p>
            <a:pPr algn="ctr">
              <a:lnSpc>
                <a:spcPts val="13019"/>
              </a:lnSpc>
              <a:spcBef>
                <a:spcPct val="0"/>
              </a:spcBef>
            </a:pPr>
            <a:r>
              <a:rPr lang="en-US" sz="9300">
                <a:solidFill>
                  <a:srgbClr val="402B2B"/>
                </a:solidFill>
                <a:latin typeface="Sugo Display"/>
              </a:rPr>
              <a:t>SACRED SCRIPTURE </a:t>
            </a:r>
          </a:p>
        </p:txBody>
      </p:sp>
      <p:sp>
        <p:nvSpPr>
          <p:cNvPr id="17" name="TextBox 17"/>
          <p:cNvSpPr txBox="1"/>
          <p:nvPr/>
        </p:nvSpPr>
        <p:spPr>
          <a:xfrm>
            <a:off x="7334615" y="5768354"/>
            <a:ext cx="3618771" cy="481278"/>
          </a:xfrm>
          <a:prstGeom prst="rect">
            <a:avLst/>
          </a:prstGeom>
        </p:spPr>
        <p:txBody>
          <a:bodyPr lIns="0" tIns="0" rIns="0" bIns="0" rtlCol="0" anchor="t">
            <a:spAutoFit/>
          </a:bodyPr>
          <a:lstStyle/>
          <a:p>
            <a:pPr algn="ctr">
              <a:lnSpc>
                <a:spcPts val="3919"/>
              </a:lnSpc>
            </a:pPr>
            <a:r>
              <a:rPr lang="en-US" sz="2799">
                <a:solidFill>
                  <a:srgbClr val="402B2B"/>
                </a:solidFill>
                <a:latin typeface="Atkinson Hyperlegible Bold"/>
              </a:rPr>
              <a:t>Ultimate Doctrine</a:t>
            </a:r>
          </a:p>
        </p:txBody>
      </p:sp>
      <p:sp>
        <p:nvSpPr>
          <p:cNvPr id="18" name="Freeform 18"/>
          <p:cNvSpPr/>
          <p:nvPr/>
        </p:nvSpPr>
        <p:spPr>
          <a:xfrm rot="-8696648">
            <a:off x="16315658" y="8953369"/>
            <a:ext cx="2769237" cy="1883102"/>
          </a:xfrm>
          <a:custGeom>
            <a:avLst/>
            <a:gdLst/>
            <a:ahLst/>
            <a:cxnLst/>
            <a:rect l="l" t="t" r="r" b="b"/>
            <a:pathLst>
              <a:path w="2769237" h="1883102">
                <a:moveTo>
                  <a:pt x="0" y="0"/>
                </a:moveTo>
                <a:lnTo>
                  <a:pt x="2769237" y="0"/>
                </a:lnTo>
                <a:lnTo>
                  <a:pt x="2769237" y="1883101"/>
                </a:lnTo>
                <a:lnTo>
                  <a:pt x="0" y="1883101"/>
                </a:lnTo>
                <a:lnTo>
                  <a:pt x="0" y="0"/>
                </a:lnTo>
                <a:close/>
              </a:path>
            </a:pathLst>
          </a:custGeom>
          <a:blipFill>
            <a:blip r:embed="rId9">
              <a:alphaModFix amt="70000"/>
            </a:blip>
            <a:stretch>
              <a:fillRect l="-248721"/>
            </a:stretch>
          </a:blipFill>
        </p:spPr>
      </p:sp>
      <p:sp>
        <p:nvSpPr>
          <p:cNvPr id="19" name="Freeform 19"/>
          <p:cNvSpPr/>
          <p:nvPr/>
        </p:nvSpPr>
        <p:spPr>
          <a:xfrm rot="-1855457">
            <a:off x="17169139" y="6893416"/>
            <a:ext cx="1506778" cy="3901043"/>
          </a:xfrm>
          <a:custGeom>
            <a:avLst/>
            <a:gdLst/>
            <a:ahLst/>
            <a:cxnLst/>
            <a:rect l="l" t="t" r="r" b="b"/>
            <a:pathLst>
              <a:path w="1506778" h="3901043">
                <a:moveTo>
                  <a:pt x="0" y="0"/>
                </a:moveTo>
                <a:lnTo>
                  <a:pt x="1506778" y="0"/>
                </a:lnTo>
                <a:lnTo>
                  <a:pt x="1506778" y="3901043"/>
                </a:lnTo>
                <a:lnTo>
                  <a:pt x="0" y="3901043"/>
                </a:lnTo>
                <a:lnTo>
                  <a:pt x="0" y="0"/>
                </a:lnTo>
                <a:close/>
              </a:path>
            </a:pathLst>
          </a:custGeom>
          <a:blipFill>
            <a:blip r:embed="rId8">
              <a:alphaModFix amt="88000"/>
            </a:blip>
            <a:stretch>
              <a:fillRect/>
            </a:stretch>
          </a:blipFill>
        </p:spPr>
      </p:sp>
      <p:sp>
        <p:nvSpPr>
          <p:cNvPr id="20" name="Freeform 20"/>
          <p:cNvSpPr/>
          <p:nvPr/>
        </p:nvSpPr>
        <p:spPr>
          <a:xfrm rot="-148964" flipH="1">
            <a:off x="14083673" y="360249"/>
            <a:ext cx="4804842" cy="3485355"/>
          </a:xfrm>
          <a:custGeom>
            <a:avLst/>
            <a:gdLst/>
            <a:ahLst/>
            <a:cxnLst/>
            <a:rect l="l" t="t" r="r" b="b"/>
            <a:pathLst>
              <a:path w="4804842" h="3485355">
                <a:moveTo>
                  <a:pt x="4804842" y="0"/>
                </a:moveTo>
                <a:lnTo>
                  <a:pt x="0" y="0"/>
                </a:lnTo>
                <a:lnTo>
                  <a:pt x="0" y="3485355"/>
                </a:lnTo>
                <a:lnTo>
                  <a:pt x="4804842" y="3485355"/>
                </a:lnTo>
                <a:lnTo>
                  <a:pt x="4804842"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1" name="TextBox 21"/>
          <p:cNvSpPr txBox="1"/>
          <p:nvPr/>
        </p:nvSpPr>
        <p:spPr>
          <a:xfrm>
            <a:off x="2562723" y="3624222"/>
            <a:ext cx="12375233" cy="641932"/>
          </a:xfrm>
          <a:prstGeom prst="rect">
            <a:avLst/>
          </a:prstGeom>
        </p:spPr>
        <p:txBody>
          <a:bodyPr lIns="0" tIns="0" rIns="0" bIns="0" rtlCol="0" anchor="t">
            <a:spAutoFit/>
          </a:bodyPr>
          <a:lstStyle/>
          <a:p>
            <a:pPr algn="ctr">
              <a:lnSpc>
                <a:spcPts val="5040"/>
              </a:lnSpc>
              <a:spcBef>
                <a:spcPct val="0"/>
              </a:spcBef>
            </a:pPr>
            <a:r>
              <a:rPr lang="en-US" sz="3600">
                <a:solidFill>
                  <a:srgbClr val="402B2B"/>
                </a:solidFill>
                <a:latin typeface="Arimo"/>
              </a:rPr>
              <a:t>The canon Mahayana Buddhism consist of Tripitaka namely; </a:t>
            </a:r>
          </a:p>
        </p:txBody>
      </p:sp>
      <p:sp>
        <p:nvSpPr>
          <p:cNvPr id="22" name="TextBox 22"/>
          <p:cNvSpPr txBox="1"/>
          <p:nvPr/>
        </p:nvSpPr>
        <p:spPr>
          <a:xfrm>
            <a:off x="2255360" y="6516331"/>
            <a:ext cx="3386519" cy="1599990"/>
          </a:xfrm>
          <a:prstGeom prst="rect">
            <a:avLst/>
          </a:prstGeom>
        </p:spPr>
        <p:txBody>
          <a:bodyPr lIns="0" tIns="0" rIns="0" bIns="0" rtlCol="0" anchor="t">
            <a:spAutoFit/>
          </a:bodyPr>
          <a:lstStyle/>
          <a:p>
            <a:pPr algn="just">
              <a:lnSpc>
                <a:spcPts val="4200"/>
              </a:lnSpc>
            </a:pPr>
            <a:r>
              <a:rPr lang="en-US" sz="3000">
                <a:solidFill>
                  <a:srgbClr val="402B2B"/>
                </a:solidFill>
                <a:latin typeface="Arimo"/>
              </a:rPr>
              <a:t>-written collection of  Buddha's teachings</a:t>
            </a:r>
          </a:p>
          <a:p>
            <a:pPr algn="just">
              <a:lnSpc>
                <a:spcPts val="4200"/>
              </a:lnSpc>
              <a:spcBef>
                <a:spcPct val="0"/>
              </a:spcBef>
            </a:pPr>
            <a:endParaRPr lang="en-US" sz="3000">
              <a:solidFill>
                <a:srgbClr val="402B2B"/>
              </a:solidFill>
              <a:latin typeface="Arimo"/>
            </a:endParaRPr>
          </a:p>
        </p:txBody>
      </p:sp>
      <p:sp>
        <p:nvSpPr>
          <p:cNvPr id="23" name="TextBox 23"/>
          <p:cNvSpPr txBox="1"/>
          <p:nvPr/>
        </p:nvSpPr>
        <p:spPr>
          <a:xfrm>
            <a:off x="12856409" y="6487756"/>
            <a:ext cx="3425151" cy="2050345"/>
          </a:xfrm>
          <a:prstGeom prst="rect">
            <a:avLst/>
          </a:prstGeom>
        </p:spPr>
        <p:txBody>
          <a:bodyPr lIns="0" tIns="0" rIns="0" bIns="0" rtlCol="0" anchor="t">
            <a:spAutoFit/>
          </a:bodyPr>
          <a:lstStyle/>
          <a:p>
            <a:pPr algn="just">
              <a:lnSpc>
                <a:spcPts val="4060"/>
              </a:lnSpc>
              <a:spcBef>
                <a:spcPct val="0"/>
              </a:spcBef>
            </a:pPr>
            <a:r>
              <a:rPr lang="en-US" sz="2900">
                <a:solidFill>
                  <a:srgbClr val="402B2B"/>
                </a:solidFill>
                <a:latin typeface="Arimo"/>
              </a:rPr>
              <a:t>-collection of rules given to the community of Buddhist believers.</a:t>
            </a:r>
          </a:p>
        </p:txBody>
      </p:sp>
      <p:sp>
        <p:nvSpPr>
          <p:cNvPr id="24" name="TextBox 24"/>
          <p:cNvSpPr txBox="1"/>
          <p:nvPr/>
        </p:nvSpPr>
        <p:spPr>
          <a:xfrm>
            <a:off x="7328364" y="6478231"/>
            <a:ext cx="3925424" cy="3199980"/>
          </a:xfrm>
          <a:prstGeom prst="rect">
            <a:avLst/>
          </a:prstGeom>
        </p:spPr>
        <p:txBody>
          <a:bodyPr lIns="0" tIns="0" rIns="0" bIns="0" rtlCol="0" anchor="t">
            <a:spAutoFit/>
          </a:bodyPr>
          <a:lstStyle/>
          <a:p>
            <a:pPr algn="just">
              <a:lnSpc>
                <a:spcPts val="4200"/>
              </a:lnSpc>
            </a:pPr>
            <a:r>
              <a:rPr lang="en-US" sz="3000">
                <a:solidFill>
                  <a:srgbClr val="402B2B"/>
                </a:solidFill>
                <a:latin typeface="Arimo"/>
              </a:rPr>
              <a:t>-known as Philosophy Basket. It is referred to as a scholastic or philosophical,almost</a:t>
            </a:r>
          </a:p>
          <a:p>
            <a:pPr algn="just">
              <a:lnSpc>
                <a:spcPts val="4200"/>
              </a:lnSpc>
              <a:spcBef>
                <a:spcPct val="0"/>
              </a:spcBef>
            </a:pPr>
            <a:r>
              <a:rPr lang="en-US" sz="3000">
                <a:solidFill>
                  <a:srgbClr val="402B2B"/>
                </a:solidFill>
                <a:latin typeface="Arimo"/>
              </a:rPr>
              <a:t>scientific, description of reality.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sp>
      <p:grpSp>
        <p:nvGrpSpPr>
          <p:cNvPr id="3" name="Group 3"/>
          <p:cNvGrpSpPr>
            <a:grpSpLocks noChangeAspect="1"/>
          </p:cNvGrpSpPr>
          <p:nvPr/>
        </p:nvGrpSpPr>
        <p:grpSpPr>
          <a:xfrm rot="-8100000">
            <a:off x="-2315292" y="8635494"/>
            <a:ext cx="12231769" cy="8471632"/>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60874" b="-60874"/>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6" name="Freeform 6"/>
          <p:cNvSpPr/>
          <p:nvPr/>
        </p:nvSpPr>
        <p:spPr>
          <a:xfrm rot="-5544982" flipH="1" flipV="1">
            <a:off x="2536885" y="-2484567"/>
            <a:ext cx="13571167" cy="17374336"/>
          </a:xfrm>
          <a:custGeom>
            <a:avLst/>
            <a:gdLst/>
            <a:ahLst/>
            <a:cxnLst/>
            <a:rect l="l" t="t" r="r" b="b"/>
            <a:pathLst>
              <a:path w="13571167" h="17374336">
                <a:moveTo>
                  <a:pt x="13571166" y="17374335"/>
                </a:moveTo>
                <a:lnTo>
                  <a:pt x="0" y="17374335"/>
                </a:lnTo>
                <a:lnTo>
                  <a:pt x="0" y="0"/>
                </a:lnTo>
                <a:lnTo>
                  <a:pt x="13571166" y="0"/>
                </a:lnTo>
                <a:lnTo>
                  <a:pt x="13571166" y="17374335"/>
                </a:lnTo>
                <a:close/>
              </a:path>
            </a:pathLst>
          </a:custGeom>
          <a:blipFill>
            <a:blip r:embed="rId5"/>
            <a:stretch>
              <a:fillRect l="-45955" r="-45955"/>
            </a:stretch>
          </a:blipFill>
        </p:spPr>
      </p:sp>
      <p:sp>
        <p:nvSpPr>
          <p:cNvPr id="7" name="Freeform 7"/>
          <p:cNvSpPr/>
          <p:nvPr/>
        </p:nvSpPr>
        <p:spPr>
          <a:xfrm rot="-213070">
            <a:off x="2576242" y="1500100"/>
            <a:ext cx="608054" cy="619673"/>
          </a:xfrm>
          <a:custGeom>
            <a:avLst/>
            <a:gdLst/>
            <a:ahLst/>
            <a:cxnLst/>
            <a:rect l="l" t="t" r="r" b="b"/>
            <a:pathLst>
              <a:path w="608054" h="619673">
                <a:moveTo>
                  <a:pt x="0" y="0"/>
                </a:moveTo>
                <a:lnTo>
                  <a:pt x="608054" y="0"/>
                </a:lnTo>
                <a:lnTo>
                  <a:pt x="608054" y="619673"/>
                </a:lnTo>
                <a:lnTo>
                  <a:pt x="0" y="619673"/>
                </a:lnTo>
                <a:lnTo>
                  <a:pt x="0" y="0"/>
                </a:lnTo>
                <a:close/>
              </a:path>
            </a:pathLst>
          </a:custGeom>
          <a:blipFill>
            <a:blip r:embed="rId6"/>
            <a:stretch>
              <a:fillRect/>
            </a:stretch>
          </a:blipFill>
        </p:spPr>
      </p:sp>
      <p:grpSp>
        <p:nvGrpSpPr>
          <p:cNvPr id="8" name="Group 8"/>
          <p:cNvGrpSpPr>
            <a:grpSpLocks noChangeAspect="1"/>
          </p:cNvGrpSpPr>
          <p:nvPr/>
        </p:nvGrpSpPr>
        <p:grpSpPr>
          <a:xfrm rot="1015533">
            <a:off x="10513652" y="-2121528"/>
            <a:ext cx="10325542" cy="7151394"/>
            <a:chOff x="0" y="0"/>
            <a:chExt cx="3429000" cy="2374900"/>
          </a:xfrm>
        </p:grpSpPr>
        <p:sp>
          <p:nvSpPr>
            <p:cNvPr id="9" name="Freeform 9"/>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7"/>
              <a:stretch>
                <a:fillRect t="-50618" b="-50618"/>
              </a:stretch>
            </a:blipFill>
          </p:spPr>
        </p:sp>
        <p:sp>
          <p:nvSpPr>
            <p:cNvPr id="10" name="Freeform 10"/>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11" name="Freeform 11"/>
          <p:cNvSpPr/>
          <p:nvPr/>
        </p:nvSpPr>
        <p:spPr>
          <a:xfrm rot="-250719">
            <a:off x="5185903" y="4855261"/>
            <a:ext cx="565670" cy="576479"/>
          </a:xfrm>
          <a:custGeom>
            <a:avLst/>
            <a:gdLst/>
            <a:ahLst/>
            <a:cxnLst/>
            <a:rect l="l" t="t" r="r" b="b"/>
            <a:pathLst>
              <a:path w="565670" h="576479">
                <a:moveTo>
                  <a:pt x="0" y="0"/>
                </a:moveTo>
                <a:lnTo>
                  <a:pt x="565670" y="0"/>
                </a:lnTo>
                <a:lnTo>
                  <a:pt x="565670" y="576478"/>
                </a:lnTo>
                <a:lnTo>
                  <a:pt x="0" y="576478"/>
                </a:lnTo>
                <a:lnTo>
                  <a:pt x="0" y="0"/>
                </a:lnTo>
                <a:close/>
              </a:path>
            </a:pathLst>
          </a:custGeom>
          <a:blipFill>
            <a:blip r:embed="rId6"/>
            <a:stretch>
              <a:fillRect/>
            </a:stretch>
          </a:blipFill>
        </p:spPr>
      </p:sp>
      <p:sp>
        <p:nvSpPr>
          <p:cNvPr id="12" name="Freeform 12"/>
          <p:cNvSpPr/>
          <p:nvPr/>
        </p:nvSpPr>
        <p:spPr>
          <a:xfrm rot="-102212">
            <a:off x="2064831" y="9560683"/>
            <a:ext cx="4169490" cy="128875"/>
          </a:xfrm>
          <a:custGeom>
            <a:avLst/>
            <a:gdLst/>
            <a:ahLst/>
            <a:cxnLst/>
            <a:rect l="l" t="t" r="r" b="b"/>
            <a:pathLst>
              <a:path w="4169490" h="128875">
                <a:moveTo>
                  <a:pt x="0" y="0"/>
                </a:moveTo>
                <a:lnTo>
                  <a:pt x="4169491" y="0"/>
                </a:lnTo>
                <a:lnTo>
                  <a:pt x="4169491" y="128875"/>
                </a:lnTo>
                <a:lnTo>
                  <a:pt x="0" y="12887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rot="7910323">
            <a:off x="4375885" y="-1991467"/>
            <a:ext cx="1579533" cy="3854754"/>
          </a:xfrm>
          <a:custGeom>
            <a:avLst/>
            <a:gdLst/>
            <a:ahLst/>
            <a:cxnLst/>
            <a:rect l="l" t="t" r="r" b="b"/>
            <a:pathLst>
              <a:path w="1579533" h="3854754">
                <a:moveTo>
                  <a:pt x="0" y="0"/>
                </a:moveTo>
                <a:lnTo>
                  <a:pt x="1579533" y="0"/>
                </a:lnTo>
                <a:lnTo>
                  <a:pt x="1579533" y="3854755"/>
                </a:lnTo>
                <a:lnTo>
                  <a:pt x="0" y="3854755"/>
                </a:lnTo>
                <a:lnTo>
                  <a:pt x="0" y="0"/>
                </a:lnTo>
                <a:close/>
              </a:path>
            </a:pathLst>
          </a:custGeom>
          <a:blipFill>
            <a:blip r:embed="rId10"/>
            <a:stretch>
              <a:fillRect/>
            </a:stretch>
          </a:blipFill>
        </p:spPr>
      </p:sp>
      <p:sp>
        <p:nvSpPr>
          <p:cNvPr id="14" name="Freeform 14"/>
          <p:cNvSpPr/>
          <p:nvPr/>
        </p:nvSpPr>
        <p:spPr>
          <a:xfrm>
            <a:off x="16998389" y="6793791"/>
            <a:ext cx="2603812" cy="2656282"/>
          </a:xfrm>
          <a:custGeom>
            <a:avLst/>
            <a:gdLst/>
            <a:ahLst/>
            <a:cxnLst/>
            <a:rect l="l" t="t" r="r" b="b"/>
            <a:pathLst>
              <a:path w="2603812" h="2656282">
                <a:moveTo>
                  <a:pt x="0" y="0"/>
                </a:moveTo>
                <a:lnTo>
                  <a:pt x="2603812" y="0"/>
                </a:lnTo>
                <a:lnTo>
                  <a:pt x="2603812" y="2656281"/>
                </a:lnTo>
                <a:lnTo>
                  <a:pt x="0" y="2656281"/>
                </a:lnTo>
                <a:lnTo>
                  <a:pt x="0" y="0"/>
                </a:lnTo>
                <a:close/>
              </a:path>
            </a:pathLst>
          </a:custGeom>
          <a:blipFill>
            <a:blip r:embed="rId11"/>
            <a:stretch>
              <a:fillRect/>
            </a:stretch>
          </a:blipFill>
        </p:spPr>
      </p:sp>
      <p:sp>
        <p:nvSpPr>
          <p:cNvPr id="15" name="TextBox 15"/>
          <p:cNvSpPr txBox="1"/>
          <p:nvPr/>
        </p:nvSpPr>
        <p:spPr>
          <a:xfrm>
            <a:off x="3202904" y="1330344"/>
            <a:ext cx="9770068" cy="2708910"/>
          </a:xfrm>
          <a:prstGeom prst="rect">
            <a:avLst/>
          </a:prstGeom>
        </p:spPr>
        <p:txBody>
          <a:bodyPr lIns="0" tIns="0" rIns="0" bIns="0" rtlCol="0" anchor="t">
            <a:spAutoFit/>
          </a:bodyPr>
          <a:lstStyle/>
          <a:p>
            <a:pPr algn="ctr">
              <a:lnSpc>
                <a:spcPts val="7139"/>
              </a:lnSpc>
              <a:spcBef>
                <a:spcPct val="0"/>
              </a:spcBef>
            </a:pPr>
            <a:r>
              <a:rPr lang="en-US" sz="5100">
                <a:solidFill>
                  <a:srgbClr val="402B2B"/>
                </a:solidFill>
                <a:latin typeface="Sugo Display"/>
              </a:rPr>
              <a:t>Mahayana Buddhism adapted the Sanskrit usage rather than Pali form of common terms strictly used in Theravada Buddhism.</a:t>
            </a:r>
          </a:p>
        </p:txBody>
      </p:sp>
      <p:sp>
        <p:nvSpPr>
          <p:cNvPr id="16" name="TextBox 16"/>
          <p:cNvSpPr txBox="1"/>
          <p:nvPr/>
        </p:nvSpPr>
        <p:spPr>
          <a:xfrm>
            <a:off x="5771824" y="4494195"/>
            <a:ext cx="10606948" cy="4425775"/>
          </a:xfrm>
          <a:prstGeom prst="rect">
            <a:avLst/>
          </a:prstGeom>
        </p:spPr>
        <p:txBody>
          <a:bodyPr lIns="0" tIns="0" rIns="0" bIns="0" rtlCol="0" anchor="t">
            <a:spAutoFit/>
          </a:bodyPr>
          <a:lstStyle/>
          <a:p>
            <a:pPr algn="ctr">
              <a:lnSpc>
                <a:spcPts val="7000"/>
              </a:lnSpc>
            </a:pPr>
            <a:r>
              <a:rPr lang="en-US" sz="5000">
                <a:solidFill>
                  <a:srgbClr val="402B2B"/>
                </a:solidFill>
                <a:latin typeface="Sugo Display"/>
              </a:rPr>
              <a:t>One of the most popular and prominent Mahayana</a:t>
            </a:r>
          </a:p>
          <a:p>
            <a:pPr algn="ctr">
              <a:lnSpc>
                <a:spcPts val="7000"/>
              </a:lnSpc>
            </a:pPr>
            <a:r>
              <a:rPr lang="en-US" sz="5000">
                <a:solidFill>
                  <a:srgbClr val="402B2B"/>
                </a:solidFill>
                <a:latin typeface="Sugo Display"/>
              </a:rPr>
              <a:t>Buddhist texts (or Sutra) is the Lotus Sutra, or the</a:t>
            </a:r>
          </a:p>
          <a:p>
            <a:pPr algn="ctr">
              <a:lnSpc>
                <a:spcPts val="7000"/>
              </a:lnSpc>
            </a:pPr>
            <a:r>
              <a:rPr lang="en-US" sz="5000">
                <a:solidFill>
                  <a:srgbClr val="402B2B"/>
                </a:solidFill>
                <a:latin typeface="Sugo Display"/>
              </a:rPr>
              <a:t>Saddharmapundarika-sutra that literally means</a:t>
            </a:r>
          </a:p>
          <a:p>
            <a:pPr algn="ctr">
              <a:lnSpc>
                <a:spcPts val="7000"/>
              </a:lnSpc>
            </a:pPr>
            <a:r>
              <a:rPr lang="en-US" sz="5000">
                <a:solidFill>
                  <a:srgbClr val="402B2B"/>
                </a:solidFill>
                <a:latin typeface="Sugo Display"/>
              </a:rPr>
              <a:t>"correct dharma white lotus sutra" or Sutra of the</a:t>
            </a:r>
          </a:p>
          <a:p>
            <a:pPr algn="ctr">
              <a:lnSpc>
                <a:spcPts val="7000"/>
              </a:lnSpc>
              <a:spcBef>
                <a:spcPct val="0"/>
              </a:spcBef>
            </a:pPr>
            <a:r>
              <a:rPr lang="en-US" sz="5000">
                <a:solidFill>
                  <a:srgbClr val="402B2B"/>
                </a:solidFill>
                <a:latin typeface="Sugo Display"/>
              </a:rPr>
              <a:t>Lotud of the Wonderful Law" in Sanskrit.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flipV="1">
            <a:off x="-899920" y="460010"/>
            <a:ext cx="18332969" cy="16002225"/>
          </a:xfrm>
          <a:custGeom>
            <a:avLst/>
            <a:gdLst/>
            <a:ahLst/>
            <a:cxnLst/>
            <a:rect l="l" t="t" r="r" b="b"/>
            <a:pathLst>
              <a:path w="18332969" h="16002225">
                <a:moveTo>
                  <a:pt x="18332968" y="16002225"/>
                </a:moveTo>
                <a:lnTo>
                  <a:pt x="0" y="16002225"/>
                </a:lnTo>
                <a:lnTo>
                  <a:pt x="0" y="0"/>
                </a:lnTo>
                <a:lnTo>
                  <a:pt x="18332968" y="0"/>
                </a:lnTo>
                <a:lnTo>
                  <a:pt x="18332968" y="16002225"/>
                </a:lnTo>
                <a:close/>
              </a:path>
            </a:pathLst>
          </a:custGeom>
          <a:blipFill>
            <a:blip r:embed="rId2"/>
            <a:stretch>
              <a:fillRect l="-22040" t="-10115" r="-22040"/>
            </a:stretch>
          </a:blipFill>
        </p:spPr>
      </p:sp>
      <p:grpSp>
        <p:nvGrpSpPr>
          <p:cNvPr id="3" name="Group 3"/>
          <p:cNvGrpSpPr>
            <a:grpSpLocks noChangeAspect="1"/>
          </p:cNvGrpSpPr>
          <p:nvPr/>
        </p:nvGrpSpPr>
        <p:grpSpPr>
          <a:xfrm rot="1287677">
            <a:off x="10243801" y="7892357"/>
            <a:ext cx="14435305" cy="9997786"/>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solidFill>
              <a:srgbClr val="000000">
                <a:alpha val="0"/>
              </a:srgbClr>
            </a:solidFill>
            <a:ln w="12700">
              <a:solidFill>
                <a:srgbClr val="000000"/>
              </a:solidFill>
            </a:ln>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3"/>
              <a:stretch>
                <a:fillRect l="-2902" t="-10996" r="-2492" b="-11124"/>
              </a:stretch>
            </a:blipFill>
          </p:spPr>
        </p:sp>
      </p:grpSp>
      <p:sp>
        <p:nvSpPr>
          <p:cNvPr id="6" name="TextBox 6"/>
          <p:cNvSpPr txBox="1"/>
          <p:nvPr/>
        </p:nvSpPr>
        <p:spPr>
          <a:xfrm>
            <a:off x="1518328" y="966005"/>
            <a:ext cx="8558583" cy="2112010"/>
          </a:xfrm>
          <a:prstGeom prst="rect">
            <a:avLst/>
          </a:prstGeom>
        </p:spPr>
        <p:txBody>
          <a:bodyPr lIns="0" tIns="0" rIns="0" bIns="0" rtlCol="0" anchor="t">
            <a:spAutoFit/>
          </a:bodyPr>
          <a:lstStyle/>
          <a:p>
            <a:pPr algn="ctr">
              <a:lnSpc>
                <a:spcPts val="16939"/>
              </a:lnSpc>
              <a:spcBef>
                <a:spcPct val="0"/>
              </a:spcBef>
            </a:pPr>
            <a:r>
              <a:rPr lang="en-US" sz="12099">
                <a:solidFill>
                  <a:srgbClr val="402B2B"/>
                </a:solidFill>
                <a:latin typeface="Sugo Display"/>
              </a:rPr>
              <a:t>SUTRA</a:t>
            </a:r>
          </a:p>
        </p:txBody>
      </p:sp>
      <p:sp>
        <p:nvSpPr>
          <p:cNvPr id="7" name="Freeform 7"/>
          <p:cNvSpPr/>
          <p:nvPr/>
        </p:nvSpPr>
        <p:spPr>
          <a:xfrm rot="-7464855">
            <a:off x="10393984" y="9915735"/>
            <a:ext cx="4202724" cy="1586980"/>
          </a:xfrm>
          <a:custGeom>
            <a:avLst/>
            <a:gdLst/>
            <a:ahLst/>
            <a:cxnLst/>
            <a:rect l="l" t="t" r="r" b="b"/>
            <a:pathLst>
              <a:path w="4202724" h="1586980">
                <a:moveTo>
                  <a:pt x="0" y="0"/>
                </a:moveTo>
                <a:lnTo>
                  <a:pt x="4202724" y="0"/>
                </a:lnTo>
                <a:lnTo>
                  <a:pt x="4202724" y="1586980"/>
                </a:lnTo>
                <a:lnTo>
                  <a:pt x="0" y="1586980"/>
                </a:lnTo>
                <a:lnTo>
                  <a:pt x="0" y="0"/>
                </a:lnTo>
                <a:close/>
              </a:path>
            </a:pathLst>
          </a:custGeom>
          <a:blipFill>
            <a:blip r:embed="rId4">
              <a:alphaModFix amt="70000"/>
            </a:blip>
            <a:stretch>
              <a:fillRect l="-93644"/>
            </a:stretch>
          </a:blipFill>
        </p:spPr>
      </p:sp>
      <p:sp>
        <p:nvSpPr>
          <p:cNvPr id="8" name="Freeform 8"/>
          <p:cNvSpPr/>
          <p:nvPr/>
        </p:nvSpPr>
        <p:spPr>
          <a:xfrm>
            <a:off x="2686374" y="3542878"/>
            <a:ext cx="6798686" cy="210141"/>
          </a:xfrm>
          <a:custGeom>
            <a:avLst/>
            <a:gdLst/>
            <a:ahLst/>
            <a:cxnLst/>
            <a:rect l="l" t="t" r="r" b="b"/>
            <a:pathLst>
              <a:path w="6798686" h="210141">
                <a:moveTo>
                  <a:pt x="0" y="0"/>
                </a:moveTo>
                <a:lnTo>
                  <a:pt x="6798686" y="0"/>
                </a:lnTo>
                <a:lnTo>
                  <a:pt x="6798686" y="210142"/>
                </a:lnTo>
                <a:lnTo>
                  <a:pt x="0" y="21014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rot="8944436">
            <a:off x="17586120" y="-5801"/>
            <a:ext cx="1403759" cy="3425788"/>
          </a:xfrm>
          <a:custGeom>
            <a:avLst/>
            <a:gdLst/>
            <a:ahLst/>
            <a:cxnLst/>
            <a:rect l="l" t="t" r="r" b="b"/>
            <a:pathLst>
              <a:path w="1403759" h="3425788">
                <a:moveTo>
                  <a:pt x="0" y="0"/>
                </a:moveTo>
                <a:lnTo>
                  <a:pt x="1403760" y="0"/>
                </a:lnTo>
                <a:lnTo>
                  <a:pt x="1403760" y="3425788"/>
                </a:lnTo>
                <a:lnTo>
                  <a:pt x="0" y="3425788"/>
                </a:lnTo>
                <a:lnTo>
                  <a:pt x="0" y="0"/>
                </a:lnTo>
                <a:close/>
              </a:path>
            </a:pathLst>
          </a:custGeom>
          <a:blipFill>
            <a:blip r:embed="rId7"/>
            <a:stretch>
              <a:fillRect/>
            </a:stretch>
          </a:blipFill>
        </p:spPr>
      </p:sp>
      <p:grpSp>
        <p:nvGrpSpPr>
          <p:cNvPr id="10" name="Group 10"/>
          <p:cNvGrpSpPr>
            <a:grpSpLocks noChangeAspect="1"/>
          </p:cNvGrpSpPr>
          <p:nvPr/>
        </p:nvGrpSpPr>
        <p:grpSpPr>
          <a:xfrm rot="-1733462">
            <a:off x="-8349041" y="-1868604"/>
            <a:ext cx="10325542" cy="7151394"/>
            <a:chOff x="0" y="0"/>
            <a:chExt cx="3429000" cy="2374900"/>
          </a:xfrm>
        </p:grpSpPr>
        <p:sp>
          <p:nvSpPr>
            <p:cNvPr id="11" name="Freeform 11"/>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8"/>
              <a:stretch>
                <a:fillRect t="-50618" b="-50618"/>
              </a:stretch>
            </a:blipFill>
          </p:spPr>
        </p:sp>
        <p:sp>
          <p:nvSpPr>
            <p:cNvPr id="12" name="Freeform 12"/>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3"/>
              <a:stretch>
                <a:fillRect l="-2902" t="-10996" r="-2492" b="-11124"/>
              </a:stretch>
            </a:blipFill>
          </p:spPr>
        </p:sp>
      </p:grpSp>
      <p:sp>
        <p:nvSpPr>
          <p:cNvPr id="13" name="Freeform 13"/>
          <p:cNvSpPr/>
          <p:nvPr/>
        </p:nvSpPr>
        <p:spPr>
          <a:xfrm rot="-6687178">
            <a:off x="-1262017" y="1636227"/>
            <a:ext cx="1472888" cy="3813303"/>
          </a:xfrm>
          <a:custGeom>
            <a:avLst/>
            <a:gdLst/>
            <a:ahLst/>
            <a:cxnLst/>
            <a:rect l="l" t="t" r="r" b="b"/>
            <a:pathLst>
              <a:path w="1472888" h="3813303">
                <a:moveTo>
                  <a:pt x="0" y="0"/>
                </a:moveTo>
                <a:lnTo>
                  <a:pt x="1472889" y="0"/>
                </a:lnTo>
                <a:lnTo>
                  <a:pt x="1472889" y="3813303"/>
                </a:lnTo>
                <a:lnTo>
                  <a:pt x="0" y="3813303"/>
                </a:lnTo>
                <a:lnTo>
                  <a:pt x="0" y="0"/>
                </a:lnTo>
                <a:close/>
              </a:path>
            </a:pathLst>
          </a:custGeom>
          <a:blipFill>
            <a:blip r:embed="rId9">
              <a:alphaModFix amt="88000"/>
            </a:blip>
            <a:stretch>
              <a:fillRect/>
            </a:stretch>
          </a:blipFill>
        </p:spPr>
      </p:sp>
      <p:sp>
        <p:nvSpPr>
          <p:cNvPr id="14" name="Freeform 14"/>
          <p:cNvSpPr/>
          <p:nvPr/>
        </p:nvSpPr>
        <p:spPr>
          <a:xfrm>
            <a:off x="10076910" y="1590588"/>
            <a:ext cx="7097509" cy="7667712"/>
          </a:xfrm>
          <a:custGeom>
            <a:avLst/>
            <a:gdLst/>
            <a:ahLst/>
            <a:cxnLst/>
            <a:rect l="l" t="t" r="r" b="b"/>
            <a:pathLst>
              <a:path w="7097509" h="7667712">
                <a:moveTo>
                  <a:pt x="0" y="0"/>
                </a:moveTo>
                <a:lnTo>
                  <a:pt x="7097509" y="0"/>
                </a:lnTo>
                <a:lnTo>
                  <a:pt x="7097509" y="7667712"/>
                </a:lnTo>
                <a:lnTo>
                  <a:pt x="0" y="7667712"/>
                </a:lnTo>
                <a:lnTo>
                  <a:pt x="0" y="0"/>
                </a:lnTo>
                <a:close/>
              </a:path>
            </a:pathLst>
          </a:custGeom>
          <a:blipFill>
            <a:blip r:embed="rId10"/>
            <a:stretch>
              <a:fillRect l="-21262"/>
            </a:stretch>
          </a:blipFill>
        </p:spPr>
      </p:sp>
      <p:sp>
        <p:nvSpPr>
          <p:cNvPr id="15" name="TextBox 15"/>
          <p:cNvSpPr txBox="1"/>
          <p:nvPr/>
        </p:nvSpPr>
        <p:spPr>
          <a:xfrm>
            <a:off x="1028700" y="4614101"/>
            <a:ext cx="8596064" cy="2909274"/>
          </a:xfrm>
          <a:prstGeom prst="rect">
            <a:avLst/>
          </a:prstGeom>
        </p:spPr>
        <p:txBody>
          <a:bodyPr lIns="0" tIns="0" rIns="0" bIns="0" rtlCol="0" anchor="t">
            <a:spAutoFit/>
          </a:bodyPr>
          <a:lstStyle/>
          <a:p>
            <a:pPr algn="ctr">
              <a:lnSpc>
                <a:spcPts val="5811"/>
              </a:lnSpc>
            </a:pPr>
            <a:r>
              <a:rPr lang="en-US" sz="4436" spc="-146">
                <a:solidFill>
                  <a:srgbClr val="000000"/>
                </a:solidFill>
                <a:latin typeface="Atkinson Hyperlegible"/>
              </a:rPr>
              <a:t>-pertains to one of the</a:t>
            </a:r>
          </a:p>
          <a:p>
            <a:pPr algn="ctr">
              <a:lnSpc>
                <a:spcPts val="5811"/>
              </a:lnSpc>
            </a:pPr>
            <a:r>
              <a:rPr lang="en-US" sz="4436" spc="-146">
                <a:solidFill>
                  <a:srgbClr val="000000"/>
                </a:solidFill>
                <a:latin typeface="Atkinson Hyperlegible"/>
              </a:rPr>
              <a:t>discourses of the historical</a:t>
            </a:r>
          </a:p>
          <a:p>
            <a:pPr algn="ctr">
              <a:lnSpc>
                <a:spcPts val="5811"/>
              </a:lnSpc>
            </a:pPr>
            <a:r>
              <a:rPr lang="en-US" sz="4436" spc="-146">
                <a:solidFill>
                  <a:srgbClr val="000000"/>
                </a:solidFill>
                <a:latin typeface="Atkinson Hyperlegible"/>
              </a:rPr>
              <a:t>buddha that comprise the basic</a:t>
            </a:r>
          </a:p>
          <a:p>
            <a:pPr algn="ctr">
              <a:lnSpc>
                <a:spcPts val="5811"/>
              </a:lnSpc>
            </a:pPr>
            <a:r>
              <a:rPr lang="en-US" sz="4436" spc="-146">
                <a:solidFill>
                  <a:srgbClr val="000000"/>
                </a:solidFill>
                <a:latin typeface="Atkinson Hyperlegible"/>
              </a:rPr>
              <a:t>text of buddhist sacred writing.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sp>
      <p:sp>
        <p:nvSpPr>
          <p:cNvPr id="3" name="Freeform 3"/>
          <p:cNvSpPr/>
          <p:nvPr/>
        </p:nvSpPr>
        <p:spPr>
          <a:xfrm rot="-10800000" flipH="1" flipV="1">
            <a:off x="779544" y="3349881"/>
            <a:ext cx="5364509" cy="5380095"/>
          </a:xfrm>
          <a:custGeom>
            <a:avLst/>
            <a:gdLst/>
            <a:ahLst/>
            <a:cxnLst/>
            <a:rect l="l" t="t" r="r" b="b"/>
            <a:pathLst>
              <a:path w="5364509" h="5380095">
                <a:moveTo>
                  <a:pt x="5364509" y="5380095"/>
                </a:moveTo>
                <a:lnTo>
                  <a:pt x="0" y="5380095"/>
                </a:lnTo>
                <a:lnTo>
                  <a:pt x="0" y="0"/>
                </a:lnTo>
                <a:lnTo>
                  <a:pt x="5364509" y="0"/>
                </a:lnTo>
                <a:lnTo>
                  <a:pt x="5364509" y="5380095"/>
                </a:lnTo>
                <a:close/>
              </a:path>
            </a:pathLst>
          </a:custGeom>
          <a:blipFill>
            <a:blip r:embed="rId3"/>
            <a:stretch>
              <a:fillRect l="-2445" r="-47892"/>
            </a:stretch>
          </a:blipFill>
        </p:spPr>
      </p:sp>
      <p:sp>
        <p:nvSpPr>
          <p:cNvPr id="4" name="TextBox 4"/>
          <p:cNvSpPr txBox="1"/>
          <p:nvPr/>
        </p:nvSpPr>
        <p:spPr>
          <a:xfrm>
            <a:off x="4077332" y="-19440"/>
            <a:ext cx="11482881" cy="2112010"/>
          </a:xfrm>
          <a:prstGeom prst="rect">
            <a:avLst/>
          </a:prstGeom>
        </p:spPr>
        <p:txBody>
          <a:bodyPr lIns="0" tIns="0" rIns="0" bIns="0" rtlCol="0" anchor="t">
            <a:spAutoFit/>
          </a:bodyPr>
          <a:lstStyle/>
          <a:p>
            <a:pPr algn="ctr">
              <a:lnSpc>
                <a:spcPts val="16939"/>
              </a:lnSpc>
              <a:spcBef>
                <a:spcPct val="0"/>
              </a:spcBef>
            </a:pPr>
            <a:r>
              <a:rPr lang="en-US" sz="12099" spc="326">
                <a:solidFill>
                  <a:srgbClr val="FFFBF2"/>
                </a:solidFill>
                <a:latin typeface="Sugo Display"/>
              </a:rPr>
              <a:t>Beliefs and Doctrines</a:t>
            </a:r>
          </a:p>
        </p:txBody>
      </p:sp>
      <p:sp>
        <p:nvSpPr>
          <p:cNvPr id="5" name="Freeform 5"/>
          <p:cNvSpPr/>
          <p:nvPr/>
        </p:nvSpPr>
        <p:spPr>
          <a:xfrm rot="-10800000" flipH="1" flipV="1">
            <a:off x="12453090" y="3644422"/>
            <a:ext cx="5409296" cy="5613878"/>
          </a:xfrm>
          <a:custGeom>
            <a:avLst/>
            <a:gdLst/>
            <a:ahLst/>
            <a:cxnLst/>
            <a:rect l="l" t="t" r="r" b="b"/>
            <a:pathLst>
              <a:path w="5409296" h="5613878">
                <a:moveTo>
                  <a:pt x="5409296" y="5613878"/>
                </a:moveTo>
                <a:lnTo>
                  <a:pt x="0" y="5613878"/>
                </a:lnTo>
                <a:lnTo>
                  <a:pt x="0" y="0"/>
                </a:lnTo>
                <a:lnTo>
                  <a:pt x="5409296" y="0"/>
                </a:lnTo>
                <a:lnTo>
                  <a:pt x="5409296" y="5613878"/>
                </a:lnTo>
                <a:close/>
              </a:path>
            </a:pathLst>
          </a:custGeom>
          <a:blipFill>
            <a:blip r:embed="rId3"/>
            <a:stretch>
              <a:fillRect l="-63417" t="-9688" r="-7227"/>
            </a:stretch>
          </a:blipFill>
        </p:spPr>
      </p:sp>
      <p:sp>
        <p:nvSpPr>
          <p:cNvPr id="6" name="Freeform 6"/>
          <p:cNvSpPr/>
          <p:nvPr/>
        </p:nvSpPr>
        <p:spPr>
          <a:xfrm>
            <a:off x="5565591" y="2092570"/>
            <a:ext cx="8507487" cy="262959"/>
          </a:xfrm>
          <a:custGeom>
            <a:avLst/>
            <a:gdLst/>
            <a:ahLst/>
            <a:cxnLst/>
            <a:rect l="l" t="t" r="r" b="b"/>
            <a:pathLst>
              <a:path w="8507487" h="262959">
                <a:moveTo>
                  <a:pt x="0" y="0"/>
                </a:moveTo>
                <a:lnTo>
                  <a:pt x="8507487" y="0"/>
                </a:lnTo>
                <a:lnTo>
                  <a:pt x="8507487" y="262959"/>
                </a:lnTo>
                <a:lnTo>
                  <a:pt x="0" y="2629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68087">
            <a:off x="5571258" y="3480885"/>
            <a:ext cx="567127" cy="577964"/>
          </a:xfrm>
          <a:custGeom>
            <a:avLst/>
            <a:gdLst/>
            <a:ahLst/>
            <a:cxnLst/>
            <a:rect l="l" t="t" r="r" b="b"/>
            <a:pathLst>
              <a:path w="567127" h="577964">
                <a:moveTo>
                  <a:pt x="0" y="0"/>
                </a:moveTo>
                <a:lnTo>
                  <a:pt x="567128" y="0"/>
                </a:lnTo>
                <a:lnTo>
                  <a:pt x="567128" y="577964"/>
                </a:lnTo>
                <a:lnTo>
                  <a:pt x="0" y="577964"/>
                </a:lnTo>
                <a:lnTo>
                  <a:pt x="0" y="0"/>
                </a:lnTo>
                <a:close/>
              </a:path>
            </a:pathLst>
          </a:custGeom>
          <a:blipFill>
            <a:blip r:embed="rId6"/>
            <a:stretch>
              <a:fillRect/>
            </a:stretch>
          </a:blipFill>
        </p:spPr>
      </p:sp>
      <p:sp>
        <p:nvSpPr>
          <p:cNvPr id="8" name="Freeform 8"/>
          <p:cNvSpPr/>
          <p:nvPr/>
        </p:nvSpPr>
        <p:spPr>
          <a:xfrm rot="-68087">
            <a:off x="13979903" y="3355440"/>
            <a:ext cx="567127" cy="577964"/>
          </a:xfrm>
          <a:custGeom>
            <a:avLst/>
            <a:gdLst/>
            <a:ahLst/>
            <a:cxnLst/>
            <a:rect l="l" t="t" r="r" b="b"/>
            <a:pathLst>
              <a:path w="567127" h="577964">
                <a:moveTo>
                  <a:pt x="0" y="0"/>
                </a:moveTo>
                <a:lnTo>
                  <a:pt x="567127" y="0"/>
                </a:lnTo>
                <a:lnTo>
                  <a:pt x="567127" y="577964"/>
                </a:lnTo>
                <a:lnTo>
                  <a:pt x="0" y="577964"/>
                </a:lnTo>
                <a:lnTo>
                  <a:pt x="0" y="0"/>
                </a:lnTo>
                <a:close/>
              </a:path>
            </a:pathLst>
          </a:custGeom>
          <a:blipFill>
            <a:blip r:embed="rId6"/>
            <a:stretch>
              <a:fillRect/>
            </a:stretch>
          </a:blipFill>
        </p:spPr>
      </p:sp>
      <p:grpSp>
        <p:nvGrpSpPr>
          <p:cNvPr id="9" name="Group 9"/>
          <p:cNvGrpSpPr>
            <a:grpSpLocks noChangeAspect="1"/>
          </p:cNvGrpSpPr>
          <p:nvPr/>
        </p:nvGrpSpPr>
        <p:grpSpPr>
          <a:xfrm rot="-8100000">
            <a:off x="15178109" y="-3817664"/>
            <a:ext cx="12231769" cy="8471632"/>
            <a:chOff x="0" y="0"/>
            <a:chExt cx="3429000" cy="2374900"/>
          </a:xfrm>
        </p:grpSpPr>
        <p:sp>
          <p:nvSpPr>
            <p:cNvPr id="10" name="Freeform 10"/>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7"/>
              <a:stretch>
                <a:fillRect t="-60874" b="-60874"/>
              </a:stretch>
            </a:blipFill>
          </p:spPr>
        </p:sp>
        <p:sp>
          <p:nvSpPr>
            <p:cNvPr id="11" name="Freeform 11"/>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8"/>
              <a:stretch>
                <a:fillRect l="-2902" t="-10996" r="-2492" b="-11124"/>
              </a:stretch>
            </a:blipFill>
          </p:spPr>
        </p:sp>
      </p:grpSp>
      <p:grpSp>
        <p:nvGrpSpPr>
          <p:cNvPr id="12" name="Group 12"/>
          <p:cNvGrpSpPr>
            <a:grpSpLocks noChangeAspect="1"/>
          </p:cNvGrpSpPr>
          <p:nvPr/>
        </p:nvGrpSpPr>
        <p:grpSpPr>
          <a:xfrm rot="-1733462">
            <a:off x="-7786722" y="-1936157"/>
            <a:ext cx="10325542" cy="7151394"/>
            <a:chOff x="0" y="0"/>
            <a:chExt cx="3429000" cy="2374900"/>
          </a:xfrm>
        </p:grpSpPr>
        <p:sp>
          <p:nvSpPr>
            <p:cNvPr id="13" name="Freeform 13"/>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9"/>
              <a:stretch>
                <a:fillRect t="-50618" b="-50618"/>
              </a:stretch>
            </a:blipFill>
          </p:spPr>
        </p:sp>
        <p:sp>
          <p:nvSpPr>
            <p:cNvPr id="14" name="Freeform 14"/>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8"/>
              <a:stretch>
                <a:fillRect l="-2902" t="-10996" r="-2492" b="-11124"/>
              </a:stretch>
            </a:blipFill>
          </p:spPr>
        </p:sp>
      </p:grpSp>
      <p:sp>
        <p:nvSpPr>
          <p:cNvPr id="15" name="Freeform 15"/>
          <p:cNvSpPr/>
          <p:nvPr/>
        </p:nvSpPr>
        <p:spPr>
          <a:xfrm rot="-6687178">
            <a:off x="-699699" y="1568674"/>
            <a:ext cx="1472888" cy="3813303"/>
          </a:xfrm>
          <a:custGeom>
            <a:avLst/>
            <a:gdLst/>
            <a:ahLst/>
            <a:cxnLst/>
            <a:rect l="l" t="t" r="r" b="b"/>
            <a:pathLst>
              <a:path w="1472888" h="3813303">
                <a:moveTo>
                  <a:pt x="0" y="0"/>
                </a:moveTo>
                <a:lnTo>
                  <a:pt x="1472889" y="0"/>
                </a:lnTo>
                <a:lnTo>
                  <a:pt x="1472889" y="3813303"/>
                </a:lnTo>
                <a:lnTo>
                  <a:pt x="0" y="3813303"/>
                </a:lnTo>
                <a:lnTo>
                  <a:pt x="0" y="0"/>
                </a:lnTo>
                <a:close/>
              </a:path>
            </a:pathLst>
          </a:custGeom>
          <a:blipFill>
            <a:blip r:embed="rId10">
              <a:alphaModFix amt="88000"/>
            </a:blip>
            <a:stretch>
              <a:fillRect/>
            </a:stretch>
          </a:blipFill>
        </p:spPr>
      </p:sp>
      <p:sp>
        <p:nvSpPr>
          <p:cNvPr id="16" name="Freeform 16"/>
          <p:cNvSpPr/>
          <p:nvPr/>
        </p:nvSpPr>
        <p:spPr>
          <a:xfrm rot="-6562486">
            <a:off x="3161582" y="-374658"/>
            <a:ext cx="1323072" cy="3228877"/>
          </a:xfrm>
          <a:custGeom>
            <a:avLst/>
            <a:gdLst/>
            <a:ahLst/>
            <a:cxnLst/>
            <a:rect l="l" t="t" r="r" b="b"/>
            <a:pathLst>
              <a:path w="1323072" h="3228877">
                <a:moveTo>
                  <a:pt x="0" y="0"/>
                </a:moveTo>
                <a:lnTo>
                  <a:pt x="1323072" y="0"/>
                </a:lnTo>
                <a:lnTo>
                  <a:pt x="1323072" y="3228876"/>
                </a:lnTo>
                <a:lnTo>
                  <a:pt x="0" y="3228876"/>
                </a:lnTo>
                <a:lnTo>
                  <a:pt x="0" y="0"/>
                </a:lnTo>
                <a:close/>
              </a:path>
            </a:pathLst>
          </a:custGeom>
          <a:blipFill>
            <a:blip r:embed="rId11">
              <a:alphaModFix amt="88000"/>
            </a:blip>
            <a:stretch>
              <a:fillRect/>
            </a:stretch>
          </a:blipFill>
        </p:spPr>
      </p:sp>
      <p:sp>
        <p:nvSpPr>
          <p:cNvPr id="17" name="Freeform 17"/>
          <p:cNvSpPr/>
          <p:nvPr/>
        </p:nvSpPr>
        <p:spPr>
          <a:xfrm rot="-10800000" flipH="1" flipV="1">
            <a:off x="6509709" y="3644422"/>
            <a:ext cx="5581431" cy="5750759"/>
          </a:xfrm>
          <a:custGeom>
            <a:avLst/>
            <a:gdLst/>
            <a:ahLst/>
            <a:cxnLst/>
            <a:rect l="l" t="t" r="r" b="b"/>
            <a:pathLst>
              <a:path w="5581431" h="5750759">
                <a:moveTo>
                  <a:pt x="5581431" y="5750759"/>
                </a:moveTo>
                <a:lnTo>
                  <a:pt x="0" y="5750759"/>
                </a:lnTo>
                <a:lnTo>
                  <a:pt x="0" y="0"/>
                </a:lnTo>
                <a:lnTo>
                  <a:pt x="5581431" y="0"/>
                </a:lnTo>
                <a:lnTo>
                  <a:pt x="5581431" y="5750759"/>
                </a:lnTo>
                <a:close/>
              </a:path>
            </a:pathLst>
          </a:custGeom>
          <a:blipFill>
            <a:blip r:embed="rId3"/>
            <a:stretch>
              <a:fillRect r="-54450"/>
            </a:stretch>
          </a:blipFill>
        </p:spPr>
      </p:sp>
      <p:sp>
        <p:nvSpPr>
          <p:cNvPr id="18" name="Freeform 18"/>
          <p:cNvSpPr/>
          <p:nvPr/>
        </p:nvSpPr>
        <p:spPr>
          <a:xfrm rot="-68087">
            <a:off x="11158595" y="3480885"/>
            <a:ext cx="567127" cy="577964"/>
          </a:xfrm>
          <a:custGeom>
            <a:avLst/>
            <a:gdLst/>
            <a:ahLst/>
            <a:cxnLst/>
            <a:rect l="l" t="t" r="r" b="b"/>
            <a:pathLst>
              <a:path w="567127" h="577964">
                <a:moveTo>
                  <a:pt x="0" y="0"/>
                </a:moveTo>
                <a:lnTo>
                  <a:pt x="567128" y="0"/>
                </a:lnTo>
                <a:lnTo>
                  <a:pt x="567128" y="577964"/>
                </a:lnTo>
                <a:lnTo>
                  <a:pt x="0" y="577964"/>
                </a:lnTo>
                <a:lnTo>
                  <a:pt x="0" y="0"/>
                </a:lnTo>
                <a:close/>
              </a:path>
            </a:pathLst>
          </a:custGeom>
          <a:blipFill>
            <a:blip r:embed="rId6"/>
            <a:stretch>
              <a:fillRect/>
            </a:stretch>
          </a:blipFill>
        </p:spPr>
      </p:sp>
      <p:sp>
        <p:nvSpPr>
          <p:cNvPr id="19" name="Freeform 19"/>
          <p:cNvSpPr/>
          <p:nvPr/>
        </p:nvSpPr>
        <p:spPr>
          <a:xfrm>
            <a:off x="1838235" y="4349587"/>
            <a:ext cx="3969766" cy="3969766"/>
          </a:xfrm>
          <a:custGeom>
            <a:avLst/>
            <a:gdLst/>
            <a:ahLst/>
            <a:cxnLst/>
            <a:rect l="l" t="t" r="r" b="b"/>
            <a:pathLst>
              <a:path w="3969766" h="3969766">
                <a:moveTo>
                  <a:pt x="0" y="0"/>
                </a:moveTo>
                <a:lnTo>
                  <a:pt x="3969766" y="0"/>
                </a:lnTo>
                <a:lnTo>
                  <a:pt x="3969766" y="3969766"/>
                </a:lnTo>
                <a:lnTo>
                  <a:pt x="0" y="3969766"/>
                </a:lnTo>
                <a:lnTo>
                  <a:pt x="0" y="0"/>
                </a:lnTo>
                <a:close/>
              </a:path>
            </a:pathLst>
          </a:custGeom>
          <a:blipFill>
            <a:blip r:embed="rId12"/>
            <a:stretch>
              <a:fillRect/>
            </a:stretch>
          </a:blipFill>
        </p:spPr>
      </p:sp>
      <p:sp>
        <p:nvSpPr>
          <p:cNvPr id="20" name="TextBox 20"/>
          <p:cNvSpPr txBox="1"/>
          <p:nvPr/>
        </p:nvSpPr>
        <p:spPr>
          <a:xfrm>
            <a:off x="7452666" y="4348071"/>
            <a:ext cx="3989493" cy="1173340"/>
          </a:xfrm>
          <a:prstGeom prst="rect">
            <a:avLst/>
          </a:prstGeom>
        </p:spPr>
        <p:txBody>
          <a:bodyPr lIns="0" tIns="0" rIns="0" bIns="0" rtlCol="0" anchor="t">
            <a:spAutoFit/>
          </a:bodyPr>
          <a:lstStyle/>
          <a:p>
            <a:pPr algn="ctr">
              <a:lnSpc>
                <a:spcPts val="4620"/>
              </a:lnSpc>
              <a:spcBef>
                <a:spcPct val="0"/>
              </a:spcBef>
            </a:pPr>
            <a:r>
              <a:rPr lang="en-US" sz="3300" spc="214">
                <a:solidFill>
                  <a:srgbClr val="000000"/>
                </a:solidFill>
                <a:latin typeface="Arimo"/>
              </a:rPr>
              <a:t>-he died at the age of 80</a:t>
            </a:r>
          </a:p>
        </p:txBody>
      </p:sp>
      <p:sp>
        <p:nvSpPr>
          <p:cNvPr id="21" name="TextBox 21"/>
          <p:cNvSpPr txBox="1"/>
          <p:nvPr/>
        </p:nvSpPr>
        <p:spPr>
          <a:xfrm>
            <a:off x="7271398" y="5814598"/>
            <a:ext cx="4459992" cy="2814232"/>
          </a:xfrm>
          <a:prstGeom prst="rect">
            <a:avLst/>
          </a:prstGeom>
        </p:spPr>
        <p:txBody>
          <a:bodyPr lIns="0" tIns="0" rIns="0" bIns="0" rtlCol="0" anchor="t">
            <a:spAutoFit/>
          </a:bodyPr>
          <a:lstStyle/>
          <a:p>
            <a:pPr algn="ctr">
              <a:lnSpc>
                <a:spcPts val="4480"/>
              </a:lnSpc>
              <a:spcBef>
                <a:spcPct val="0"/>
              </a:spcBef>
            </a:pPr>
            <a:r>
              <a:rPr lang="en-US" sz="3200" spc="208">
                <a:solidFill>
                  <a:srgbClr val="000000"/>
                </a:solidFill>
                <a:latin typeface="Arimo"/>
              </a:rPr>
              <a:t>-he attined enlightenment at the age of 35;he came back to be known as the Gautama Buddha</a:t>
            </a:r>
          </a:p>
        </p:txBody>
      </p:sp>
      <p:sp>
        <p:nvSpPr>
          <p:cNvPr id="22" name="TextBox 22"/>
          <p:cNvSpPr txBox="1"/>
          <p:nvPr/>
        </p:nvSpPr>
        <p:spPr>
          <a:xfrm>
            <a:off x="12828413" y="4731140"/>
            <a:ext cx="4430887" cy="3354717"/>
          </a:xfrm>
          <a:prstGeom prst="rect">
            <a:avLst/>
          </a:prstGeom>
        </p:spPr>
        <p:txBody>
          <a:bodyPr lIns="0" tIns="0" rIns="0" bIns="0" rtlCol="0" anchor="t">
            <a:spAutoFit/>
          </a:bodyPr>
          <a:lstStyle/>
          <a:p>
            <a:pPr algn="ctr">
              <a:lnSpc>
                <a:spcPts val="4450"/>
              </a:lnSpc>
              <a:spcBef>
                <a:spcPct val="0"/>
              </a:spcBef>
            </a:pPr>
            <a:r>
              <a:rPr lang="en-US" sz="3179" spc="206">
                <a:solidFill>
                  <a:srgbClr val="000000"/>
                </a:solidFill>
                <a:latin typeface="Arimo"/>
              </a:rPr>
              <a:t>-born in the fifth or sixth century C.E in present-day Nepal ; is considered as the historical Buddha in Mahayana Buddhism.</a:t>
            </a:r>
          </a:p>
        </p:txBody>
      </p:sp>
      <p:sp>
        <p:nvSpPr>
          <p:cNvPr id="23" name="TextBox 23"/>
          <p:cNvSpPr txBox="1"/>
          <p:nvPr/>
        </p:nvSpPr>
        <p:spPr>
          <a:xfrm>
            <a:off x="870052" y="8481278"/>
            <a:ext cx="5277708" cy="955622"/>
          </a:xfrm>
          <a:prstGeom prst="rect">
            <a:avLst/>
          </a:prstGeom>
        </p:spPr>
        <p:txBody>
          <a:bodyPr lIns="0" tIns="0" rIns="0" bIns="0" rtlCol="0" anchor="t">
            <a:spAutoFit/>
          </a:bodyPr>
          <a:lstStyle/>
          <a:p>
            <a:pPr algn="ctr">
              <a:lnSpc>
                <a:spcPts val="7699"/>
              </a:lnSpc>
              <a:spcBef>
                <a:spcPct val="0"/>
              </a:spcBef>
            </a:pPr>
            <a:r>
              <a:rPr lang="en-US" sz="5499" spc="357">
                <a:solidFill>
                  <a:srgbClr val="FFFBF2"/>
                </a:solidFill>
                <a:latin typeface="Sugo Display"/>
              </a:rPr>
              <a:t>Siddhartha Gautama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sp>
      <p:sp>
        <p:nvSpPr>
          <p:cNvPr id="3" name="Freeform 3"/>
          <p:cNvSpPr/>
          <p:nvPr/>
        </p:nvSpPr>
        <p:spPr>
          <a:xfrm rot="-10800000" flipV="1">
            <a:off x="90298" y="-1069061"/>
            <a:ext cx="18145504" cy="12104837"/>
          </a:xfrm>
          <a:custGeom>
            <a:avLst/>
            <a:gdLst/>
            <a:ahLst/>
            <a:cxnLst/>
            <a:rect l="l" t="t" r="r" b="b"/>
            <a:pathLst>
              <a:path w="18145504" h="12104837">
                <a:moveTo>
                  <a:pt x="0" y="12104838"/>
                </a:moveTo>
                <a:lnTo>
                  <a:pt x="18145504" y="12104838"/>
                </a:lnTo>
                <a:lnTo>
                  <a:pt x="18145504" y="0"/>
                </a:lnTo>
                <a:lnTo>
                  <a:pt x="0" y="0"/>
                </a:lnTo>
                <a:lnTo>
                  <a:pt x="0" y="12104838"/>
                </a:lnTo>
                <a:close/>
              </a:path>
            </a:pathLst>
          </a:custGeom>
          <a:blipFill>
            <a:blip r:embed="rId3"/>
            <a:stretch>
              <a:fillRect/>
            </a:stretch>
          </a:blipFill>
        </p:spPr>
      </p:sp>
      <p:sp>
        <p:nvSpPr>
          <p:cNvPr id="4" name="Freeform 4"/>
          <p:cNvSpPr/>
          <p:nvPr/>
        </p:nvSpPr>
        <p:spPr>
          <a:xfrm rot="-68087">
            <a:off x="765661" y="8696463"/>
            <a:ext cx="706674" cy="720177"/>
          </a:xfrm>
          <a:custGeom>
            <a:avLst/>
            <a:gdLst/>
            <a:ahLst/>
            <a:cxnLst/>
            <a:rect l="l" t="t" r="r" b="b"/>
            <a:pathLst>
              <a:path w="706674" h="720177">
                <a:moveTo>
                  <a:pt x="0" y="0"/>
                </a:moveTo>
                <a:lnTo>
                  <a:pt x="706674" y="0"/>
                </a:lnTo>
                <a:lnTo>
                  <a:pt x="706674" y="720177"/>
                </a:lnTo>
                <a:lnTo>
                  <a:pt x="0" y="720177"/>
                </a:lnTo>
                <a:lnTo>
                  <a:pt x="0" y="0"/>
                </a:lnTo>
                <a:close/>
              </a:path>
            </a:pathLst>
          </a:custGeom>
          <a:blipFill>
            <a:blip r:embed="rId4"/>
            <a:stretch>
              <a:fillRect/>
            </a:stretch>
          </a:blipFill>
        </p:spPr>
      </p:sp>
      <p:sp>
        <p:nvSpPr>
          <p:cNvPr id="5" name="AutoShape 5"/>
          <p:cNvSpPr/>
          <p:nvPr/>
        </p:nvSpPr>
        <p:spPr>
          <a:xfrm flipV="1">
            <a:off x="4733666" y="704547"/>
            <a:ext cx="11746936" cy="4276393"/>
          </a:xfrm>
          <a:prstGeom prst="line">
            <a:avLst/>
          </a:prstGeom>
          <a:ln w="85725" cap="rnd">
            <a:solidFill>
              <a:srgbClr val="402B2B"/>
            </a:solidFill>
            <a:prstDash val="sysDash"/>
            <a:headEnd type="none" w="sm" len="sm"/>
            <a:tailEnd type="none" w="sm" len="sm"/>
          </a:ln>
        </p:spPr>
      </p:sp>
      <p:sp>
        <p:nvSpPr>
          <p:cNvPr id="6" name="TextBox 6"/>
          <p:cNvSpPr txBox="1"/>
          <p:nvPr/>
        </p:nvSpPr>
        <p:spPr>
          <a:xfrm>
            <a:off x="1965796" y="4685700"/>
            <a:ext cx="2767869" cy="523805"/>
          </a:xfrm>
          <a:prstGeom prst="rect">
            <a:avLst/>
          </a:prstGeom>
        </p:spPr>
        <p:txBody>
          <a:bodyPr lIns="0" tIns="0" rIns="0" bIns="0" rtlCol="0" anchor="t">
            <a:spAutoFit/>
          </a:bodyPr>
          <a:lstStyle/>
          <a:p>
            <a:pPr algn="ctr">
              <a:lnSpc>
                <a:spcPts val="4200"/>
              </a:lnSpc>
            </a:pPr>
            <a:r>
              <a:rPr lang="en-US" sz="3000">
                <a:solidFill>
                  <a:srgbClr val="FFFBF2"/>
                </a:solidFill>
                <a:latin typeface="Amiko Ultra-Bold"/>
              </a:rPr>
              <a:t>Dharmakaya</a:t>
            </a:r>
          </a:p>
        </p:txBody>
      </p:sp>
      <p:sp>
        <p:nvSpPr>
          <p:cNvPr id="7" name="TextBox 7"/>
          <p:cNvSpPr txBox="1"/>
          <p:nvPr/>
        </p:nvSpPr>
        <p:spPr>
          <a:xfrm>
            <a:off x="8500949" y="4533300"/>
            <a:ext cx="3086152" cy="523805"/>
          </a:xfrm>
          <a:prstGeom prst="rect">
            <a:avLst/>
          </a:prstGeom>
        </p:spPr>
        <p:txBody>
          <a:bodyPr lIns="0" tIns="0" rIns="0" bIns="0" rtlCol="0" anchor="t">
            <a:spAutoFit/>
          </a:bodyPr>
          <a:lstStyle/>
          <a:p>
            <a:pPr algn="ctr">
              <a:lnSpc>
                <a:spcPts val="4200"/>
              </a:lnSpc>
            </a:pPr>
            <a:r>
              <a:rPr lang="en-US" sz="3000">
                <a:solidFill>
                  <a:srgbClr val="FFFBF2"/>
                </a:solidFill>
                <a:latin typeface="Amiko Ultra-Bold"/>
              </a:rPr>
              <a:t>Sambhogakaya</a:t>
            </a:r>
          </a:p>
        </p:txBody>
      </p:sp>
      <p:sp>
        <p:nvSpPr>
          <p:cNvPr id="8" name="TextBox 8"/>
          <p:cNvSpPr txBox="1"/>
          <p:nvPr/>
        </p:nvSpPr>
        <p:spPr>
          <a:xfrm>
            <a:off x="13712733" y="366445"/>
            <a:ext cx="2767869" cy="523805"/>
          </a:xfrm>
          <a:prstGeom prst="rect">
            <a:avLst/>
          </a:prstGeom>
        </p:spPr>
        <p:txBody>
          <a:bodyPr lIns="0" tIns="0" rIns="0" bIns="0" rtlCol="0" anchor="t">
            <a:spAutoFit/>
          </a:bodyPr>
          <a:lstStyle/>
          <a:p>
            <a:pPr algn="ctr">
              <a:lnSpc>
                <a:spcPts val="4200"/>
              </a:lnSpc>
            </a:pPr>
            <a:r>
              <a:rPr lang="en-US" sz="3000">
                <a:solidFill>
                  <a:srgbClr val="FFFBF2"/>
                </a:solidFill>
                <a:latin typeface="Amiko Ultra-Bold"/>
              </a:rPr>
              <a:t>Nirmanakaya</a:t>
            </a:r>
          </a:p>
        </p:txBody>
      </p:sp>
      <p:sp>
        <p:nvSpPr>
          <p:cNvPr id="9" name="TextBox 9"/>
          <p:cNvSpPr txBox="1"/>
          <p:nvPr/>
        </p:nvSpPr>
        <p:spPr>
          <a:xfrm>
            <a:off x="1965796" y="5869175"/>
            <a:ext cx="3508387" cy="1788204"/>
          </a:xfrm>
          <a:prstGeom prst="rect">
            <a:avLst/>
          </a:prstGeom>
        </p:spPr>
        <p:txBody>
          <a:bodyPr lIns="0" tIns="0" rIns="0" bIns="0" rtlCol="0" anchor="t">
            <a:spAutoFit/>
          </a:bodyPr>
          <a:lstStyle/>
          <a:p>
            <a:pPr>
              <a:lnSpc>
                <a:spcPts val="3527"/>
              </a:lnSpc>
            </a:pPr>
            <a:r>
              <a:rPr lang="en-US" sz="2799" spc="-61">
                <a:solidFill>
                  <a:srgbClr val="000000"/>
                </a:solidFill>
                <a:latin typeface="Atkinson Hyperlegible"/>
              </a:rPr>
              <a:t>Body of absolute</a:t>
            </a:r>
          </a:p>
          <a:p>
            <a:pPr>
              <a:lnSpc>
                <a:spcPts val="3527"/>
              </a:lnSpc>
            </a:pPr>
            <a:r>
              <a:rPr lang="en-US" sz="2799" spc="-61">
                <a:solidFill>
                  <a:srgbClr val="000000"/>
                </a:solidFill>
                <a:latin typeface="Atkinson Hyperlegible"/>
              </a:rPr>
              <a:t>truth; absolute nature</a:t>
            </a:r>
          </a:p>
          <a:p>
            <a:pPr>
              <a:lnSpc>
                <a:spcPts val="3527"/>
              </a:lnSpc>
            </a:pPr>
            <a:r>
              <a:rPr lang="en-US" sz="2799" spc="-61">
                <a:solidFill>
                  <a:srgbClr val="000000"/>
                </a:solidFill>
                <a:latin typeface="Atkinson Hyperlegible"/>
              </a:rPr>
              <a:t>transcendent</a:t>
            </a:r>
          </a:p>
          <a:p>
            <a:pPr>
              <a:lnSpc>
                <a:spcPts val="3527"/>
              </a:lnSpc>
            </a:pPr>
            <a:r>
              <a:rPr lang="en-US" sz="2799" spc="-61">
                <a:solidFill>
                  <a:srgbClr val="000000"/>
                </a:solidFill>
                <a:latin typeface="Atkinson Hyperlegible"/>
              </a:rPr>
              <a:t>of all beings</a:t>
            </a:r>
          </a:p>
        </p:txBody>
      </p:sp>
      <p:sp>
        <p:nvSpPr>
          <p:cNvPr id="10" name="TextBox 10"/>
          <p:cNvSpPr txBox="1"/>
          <p:nvPr/>
        </p:nvSpPr>
        <p:spPr>
          <a:xfrm>
            <a:off x="8707095" y="5716487"/>
            <a:ext cx="2880006" cy="1227858"/>
          </a:xfrm>
          <a:prstGeom prst="rect">
            <a:avLst/>
          </a:prstGeom>
        </p:spPr>
        <p:txBody>
          <a:bodyPr lIns="0" tIns="0" rIns="0" bIns="0" rtlCol="0" anchor="t">
            <a:spAutoFit/>
          </a:bodyPr>
          <a:lstStyle/>
          <a:p>
            <a:pPr>
              <a:lnSpc>
                <a:spcPts val="3275"/>
              </a:lnSpc>
            </a:pPr>
            <a:r>
              <a:rPr lang="en-US" sz="2599" spc="-57">
                <a:solidFill>
                  <a:srgbClr val="000000"/>
                </a:solidFill>
                <a:latin typeface="Atkinson Hyperlegible"/>
              </a:rPr>
              <a:t>Body that experiences bliss of enlightenment </a:t>
            </a:r>
          </a:p>
        </p:txBody>
      </p:sp>
      <p:grpSp>
        <p:nvGrpSpPr>
          <p:cNvPr id="11" name="Group 11"/>
          <p:cNvGrpSpPr>
            <a:grpSpLocks noChangeAspect="1"/>
          </p:cNvGrpSpPr>
          <p:nvPr/>
        </p:nvGrpSpPr>
        <p:grpSpPr>
          <a:xfrm rot="-7294832">
            <a:off x="13949573" y="8583298"/>
            <a:ext cx="10325542" cy="7151394"/>
            <a:chOff x="0" y="0"/>
            <a:chExt cx="3429000" cy="2374900"/>
          </a:xfrm>
        </p:grpSpPr>
        <p:sp>
          <p:nvSpPr>
            <p:cNvPr id="12" name="Freeform 12"/>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5"/>
              <a:stretch>
                <a:fillRect t="-50618" b="-50618"/>
              </a:stretch>
            </a:blipFill>
          </p:spPr>
        </p:sp>
        <p:sp>
          <p:nvSpPr>
            <p:cNvPr id="13" name="Freeform 13"/>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6"/>
              <a:stretch>
                <a:fillRect l="-2902" t="-10996" r="-2492" b="-11124"/>
              </a:stretch>
            </a:blipFill>
          </p:spPr>
        </p:sp>
      </p:grpSp>
      <p:sp>
        <p:nvSpPr>
          <p:cNvPr id="14" name="Freeform 14"/>
          <p:cNvSpPr/>
          <p:nvPr/>
        </p:nvSpPr>
        <p:spPr>
          <a:xfrm rot="6921518">
            <a:off x="14808338" y="7351649"/>
            <a:ext cx="1472888" cy="3813303"/>
          </a:xfrm>
          <a:custGeom>
            <a:avLst/>
            <a:gdLst/>
            <a:ahLst/>
            <a:cxnLst/>
            <a:rect l="l" t="t" r="r" b="b"/>
            <a:pathLst>
              <a:path w="1472888" h="3813303">
                <a:moveTo>
                  <a:pt x="0" y="0"/>
                </a:moveTo>
                <a:lnTo>
                  <a:pt x="1472889" y="0"/>
                </a:lnTo>
                <a:lnTo>
                  <a:pt x="1472889" y="3813302"/>
                </a:lnTo>
                <a:lnTo>
                  <a:pt x="0" y="3813302"/>
                </a:lnTo>
                <a:lnTo>
                  <a:pt x="0" y="0"/>
                </a:lnTo>
                <a:close/>
              </a:path>
            </a:pathLst>
          </a:custGeom>
          <a:blipFill>
            <a:blip r:embed="rId7">
              <a:alphaModFix amt="88000"/>
            </a:blip>
            <a:stretch>
              <a:fillRect/>
            </a:stretch>
          </a:blipFill>
        </p:spPr>
      </p:sp>
      <p:sp>
        <p:nvSpPr>
          <p:cNvPr id="15" name="TextBox 15"/>
          <p:cNvSpPr txBox="1"/>
          <p:nvPr/>
        </p:nvSpPr>
        <p:spPr>
          <a:xfrm>
            <a:off x="1965796" y="5314855"/>
            <a:ext cx="2948069" cy="573370"/>
          </a:xfrm>
          <a:prstGeom prst="rect">
            <a:avLst/>
          </a:prstGeom>
        </p:spPr>
        <p:txBody>
          <a:bodyPr lIns="0" tIns="0" rIns="0" bIns="0" rtlCol="0" anchor="t">
            <a:spAutoFit/>
          </a:bodyPr>
          <a:lstStyle/>
          <a:p>
            <a:pPr>
              <a:lnSpc>
                <a:spcPts val="4410"/>
              </a:lnSpc>
            </a:pPr>
            <a:r>
              <a:rPr lang="en-US" sz="3500" spc="-77">
                <a:solidFill>
                  <a:srgbClr val="000000"/>
                </a:solidFill>
                <a:latin typeface="Sugo Display"/>
              </a:rPr>
              <a:t>NATURE</a:t>
            </a:r>
          </a:p>
        </p:txBody>
      </p:sp>
      <p:sp>
        <p:nvSpPr>
          <p:cNvPr id="16" name="TextBox 16"/>
          <p:cNvSpPr txBox="1"/>
          <p:nvPr/>
        </p:nvSpPr>
        <p:spPr>
          <a:xfrm>
            <a:off x="8707095" y="5162167"/>
            <a:ext cx="2948069" cy="573370"/>
          </a:xfrm>
          <a:prstGeom prst="rect">
            <a:avLst/>
          </a:prstGeom>
        </p:spPr>
        <p:txBody>
          <a:bodyPr lIns="0" tIns="0" rIns="0" bIns="0" rtlCol="0" anchor="t">
            <a:spAutoFit/>
          </a:bodyPr>
          <a:lstStyle/>
          <a:p>
            <a:pPr>
              <a:lnSpc>
                <a:spcPts val="4410"/>
              </a:lnSpc>
            </a:pPr>
            <a:r>
              <a:rPr lang="en-US" sz="3500" spc="-77">
                <a:solidFill>
                  <a:srgbClr val="000000"/>
                </a:solidFill>
                <a:latin typeface="Sugo Display"/>
              </a:rPr>
              <a:t>NATURE</a:t>
            </a:r>
          </a:p>
        </p:txBody>
      </p:sp>
      <p:sp>
        <p:nvSpPr>
          <p:cNvPr id="17" name="TextBox 17"/>
          <p:cNvSpPr txBox="1"/>
          <p:nvPr/>
        </p:nvSpPr>
        <p:spPr>
          <a:xfrm>
            <a:off x="13600596" y="1686748"/>
            <a:ext cx="2880006" cy="2046938"/>
          </a:xfrm>
          <a:prstGeom prst="rect">
            <a:avLst/>
          </a:prstGeom>
        </p:spPr>
        <p:txBody>
          <a:bodyPr lIns="0" tIns="0" rIns="0" bIns="0" rtlCol="0" anchor="t">
            <a:spAutoFit/>
          </a:bodyPr>
          <a:lstStyle/>
          <a:p>
            <a:pPr>
              <a:lnSpc>
                <a:spcPts val="3275"/>
              </a:lnSpc>
            </a:pPr>
            <a:r>
              <a:rPr lang="en-US" sz="2599" spc="-57">
                <a:solidFill>
                  <a:srgbClr val="000000"/>
                </a:solidFill>
                <a:latin typeface="Atkinson Hyperlegible"/>
              </a:rPr>
              <a:t>Body that manifest the world; embodiment of dharmakaya in human form.</a:t>
            </a:r>
          </a:p>
        </p:txBody>
      </p:sp>
      <p:sp>
        <p:nvSpPr>
          <p:cNvPr id="18" name="TextBox 18"/>
          <p:cNvSpPr txBox="1"/>
          <p:nvPr/>
        </p:nvSpPr>
        <p:spPr>
          <a:xfrm>
            <a:off x="13600596" y="1132428"/>
            <a:ext cx="2948069" cy="573370"/>
          </a:xfrm>
          <a:prstGeom prst="rect">
            <a:avLst/>
          </a:prstGeom>
        </p:spPr>
        <p:txBody>
          <a:bodyPr lIns="0" tIns="0" rIns="0" bIns="0" rtlCol="0" anchor="t">
            <a:spAutoFit/>
          </a:bodyPr>
          <a:lstStyle/>
          <a:p>
            <a:pPr>
              <a:lnSpc>
                <a:spcPts val="4410"/>
              </a:lnSpc>
            </a:pPr>
            <a:r>
              <a:rPr lang="en-US" sz="3500" spc="-77">
                <a:solidFill>
                  <a:srgbClr val="000000"/>
                </a:solidFill>
                <a:latin typeface="Sugo Display"/>
              </a:rPr>
              <a:t>NATURE</a:t>
            </a:r>
          </a:p>
        </p:txBody>
      </p:sp>
      <p:sp>
        <p:nvSpPr>
          <p:cNvPr id="19" name="TextBox 19"/>
          <p:cNvSpPr txBox="1"/>
          <p:nvPr/>
        </p:nvSpPr>
        <p:spPr>
          <a:xfrm>
            <a:off x="1965796" y="7976288"/>
            <a:ext cx="2948069" cy="573370"/>
          </a:xfrm>
          <a:prstGeom prst="rect">
            <a:avLst/>
          </a:prstGeom>
        </p:spPr>
        <p:txBody>
          <a:bodyPr lIns="0" tIns="0" rIns="0" bIns="0" rtlCol="0" anchor="t">
            <a:spAutoFit/>
          </a:bodyPr>
          <a:lstStyle/>
          <a:p>
            <a:pPr>
              <a:lnSpc>
                <a:spcPts val="4410"/>
              </a:lnSpc>
            </a:pPr>
            <a:r>
              <a:rPr lang="en-US" sz="3500" spc="-77">
                <a:solidFill>
                  <a:srgbClr val="000000"/>
                </a:solidFill>
                <a:latin typeface="Sugo Display"/>
              </a:rPr>
              <a:t>MANIFESTATION </a:t>
            </a:r>
          </a:p>
        </p:txBody>
      </p:sp>
      <p:sp>
        <p:nvSpPr>
          <p:cNvPr id="20" name="TextBox 20"/>
          <p:cNvSpPr txBox="1"/>
          <p:nvPr/>
        </p:nvSpPr>
        <p:spPr>
          <a:xfrm>
            <a:off x="1965796" y="8530608"/>
            <a:ext cx="2948069" cy="892959"/>
          </a:xfrm>
          <a:prstGeom prst="rect">
            <a:avLst/>
          </a:prstGeom>
        </p:spPr>
        <p:txBody>
          <a:bodyPr lIns="0" tIns="0" rIns="0" bIns="0" rtlCol="0" anchor="t">
            <a:spAutoFit/>
          </a:bodyPr>
          <a:lstStyle/>
          <a:p>
            <a:pPr>
              <a:lnSpc>
                <a:spcPts val="3527"/>
              </a:lnSpc>
            </a:pPr>
            <a:r>
              <a:rPr lang="en-US" sz="2799" spc="-61">
                <a:solidFill>
                  <a:srgbClr val="000000"/>
                </a:solidFill>
                <a:latin typeface="Atkinson Hyperlegible"/>
              </a:rPr>
              <a:t>Buddha is transcendent</a:t>
            </a:r>
          </a:p>
        </p:txBody>
      </p:sp>
      <p:sp>
        <p:nvSpPr>
          <p:cNvPr id="21" name="TextBox 21"/>
          <p:cNvSpPr txBox="1"/>
          <p:nvPr/>
        </p:nvSpPr>
        <p:spPr>
          <a:xfrm>
            <a:off x="8707095" y="7202860"/>
            <a:ext cx="2948069" cy="573370"/>
          </a:xfrm>
          <a:prstGeom prst="rect">
            <a:avLst/>
          </a:prstGeom>
        </p:spPr>
        <p:txBody>
          <a:bodyPr lIns="0" tIns="0" rIns="0" bIns="0" rtlCol="0" anchor="t">
            <a:spAutoFit/>
          </a:bodyPr>
          <a:lstStyle/>
          <a:p>
            <a:pPr>
              <a:lnSpc>
                <a:spcPts val="4410"/>
              </a:lnSpc>
            </a:pPr>
            <a:r>
              <a:rPr lang="en-US" sz="3500" spc="-77">
                <a:solidFill>
                  <a:srgbClr val="000000"/>
                </a:solidFill>
                <a:latin typeface="Sugo Display"/>
              </a:rPr>
              <a:t>MANIFESTATION </a:t>
            </a:r>
          </a:p>
        </p:txBody>
      </p:sp>
      <p:sp>
        <p:nvSpPr>
          <p:cNvPr id="22" name="TextBox 22"/>
          <p:cNvSpPr txBox="1"/>
          <p:nvPr/>
        </p:nvSpPr>
        <p:spPr>
          <a:xfrm>
            <a:off x="8707095" y="7869843"/>
            <a:ext cx="2948069" cy="1340581"/>
          </a:xfrm>
          <a:prstGeom prst="rect">
            <a:avLst/>
          </a:prstGeom>
        </p:spPr>
        <p:txBody>
          <a:bodyPr lIns="0" tIns="0" rIns="0" bIns="0" rtlCol="0" anchor="t">
            <a:spAutoFit/>
          </a:bodyPr>
          <a:lstStyle/>
          <a:p>
            <a:pPr>
              <a:lnSpc>
                <a:spcPts val="3527"/>
              </a:lnSpc>
            </a:pPr>
            <a:r>
              <a:rPr lang="en-US" sz="2799" spc="-61">
                <a:solidFill>
                  <a:srgbClr val="000000"/>
                </a:solidFill>
                <a:latin typeface="Atkinson Hyperlegible"/>
              </a:rPr>
              <a:t>Buddha's body of bliss, or enjoyment body</a:t>
            </a:r>
          </a:p>
        </p:txBody>
      </p:sp>
      <p:sp>
        <p:nvSpPr>
          <p:cNvPr id="23" name="TextBox 23"/>
          <p:cNvSpPr txBox="1"/>
          <p:nvPr/>
        </p:nvSpPr>
        <p:spPr>
          <a:xfrm>
            <a:off x="13600596" y="3800361"/>
            <a:ext cx="2948069" cy="573370"/>
          </a:xfrm>
          <a:prstGeom prst="rect">
            <a:avLst/>
          </a:prstGeom>
        </p:spPr>
        <p:txBody>
          <a:bodyPr lIns="0" tIns="0" rIns="0" bIns="0" rtlCol="0" anchor="t">
            <a:spAutoFit/>
          </a:bodyPr>
          <a:lstStyle/>
          <a:p>
            <a:pPr>
              <a:lnSpc>
                <a:spcPts val="4410"/>
              </a:lnSpc>
            </a:pPr>
            <a:r>
              <a:rPr lang="en-US" sz="3500" spc="-77">
                <a:solidFill>
                  <a:srgbClr val="000000"/>
                </a:solidFill>
                <a:latin typeface="Sugo Display"/>
              </a:rPr>
              <a:t>MANIFESTATION </a:t>
            </a:r>
          </a:p>
        </p:txBody>
      </p:sp>
      <p:sp>
        <p:nvSpPr>
          <p:cNvPr id="24" name="TextBox 24"/>
          <p:cNvSpPr txBox="1"/>
          <p:nvPr/>
        </p:nvSpPr>
        <p:spPr>
          <a:xfrm>
            <a:off x="13600596" y="4458853"/>
            <a:ext cx="2948069" cy="1788204"/>
          </a:xfrm>
          <a:prstGeom prst="rect">
            <a:avLst/>
          </a:prstGeom>
        </p:spPr>
        <p:txBody>
          <a:bodyPr lIns="0" tIns="0" rIns="0" bIns="0" rtlCol="0" anchor="t">
            <a:spAutoFit/>
          </a:bodyPr>
          <a:lstStyle/>
          <a:p>
            <a:pPr>
              <a:lnSpc>
                <a:spcPts val="3527"/>
              </a:lnSpc>
            </a:pPr>
            <a:r>
              <a:rPr lang="en-US" sz="2799" spc="-61">
                <a:solidFill>
                  <a:srgbClr val="000000"/>
                </a:solidFill>
                <a:latin typeface="Atkinson Hyperlegible"/>
              </a:rPr>
              <a:t>Buddha's earthly body ,just like any other human being's body</a:t>
            </a:r>
          </a:p>
        </p:txBody>
      </p:sp>
      <p:sp>
        <p:nvSpPr>
          <p:cNvPr id="25" name="TextBox 25"/>
          <p:cNvSpPr txBox="1"/>
          <p:nvPr/>
        </p:nvSpPr>
        <p:spPr>
          <a:xfrm>
            <a:off x="1887099" y="361067"/>
            <a:ext cx="7174167" cy="991743"/>
          </a:xfrm>
          <a:prstGeom prst="rect">
            <a:avLst/>
          </a:prstGeom>
        </p:spPr>
        <p:txBody>
          <a:bodyPr lIns="0" tIns="0" rIns="0" bIns="0" rtlCol="0" anchor="t">
            <a:spAutoFit/>
          </a:bodyPr>
          <a:lstStyle/>
          <a:p>
            <a:pPr algn="ctr">
              <a:lnSpc>
                <a:spcPts val="7685"/>
              </a:lnSpc>
              <a:spcBef>
                <a:spcPct val="0"/>
              </a:spcBef>
            </a:pPr>
            <a:r>
              <a:rPr lang="en-US" sz="6099" spc="-134">
                <a:solidFill>
                  <a:srgbClr val="000000"/>
                </a:solidFill>
                <a:latin typeface="Sugo Display"/>
              </a:rPr>
              <a:t>TRIKAYA </a:t>
            </a:r>
          </a:p>
        </p:txBody>
      </p:sp>
      <p:sp>
        <p:nvSpPr>
          <p:cNvPr id="26" name="TextBox 26"/>
          <p:cNvSpPr txBox="1"/>
          <p:nvPr/>
        </p:nvSpPr>
        <p:spPr>
          <a:xfrm>
            <a:off x="2283562" y="1423875"/>
            <a:ext cx="7354268" cy="2683449"/>
          </a:xfrm>
          <a:prstGeom prst="rect">
            <a:avLst/>
          </a:prstGeom>
        </p:spPr>
        <p:txBody>
          <a:bodyPr lIns="0" tIns="0" rIns="0" bIns="0" rtlCol="0" anchor="t">
            <a:spAutoFit/>
          </a:bodyPr>
          <a:lstStyle/>
          <a:p>
            <a:pPr>
              <a:lnSpc>
                <a:spcPts val="3527"/>
              </a:lnSpc>
            </a:pPr>
            <a:r>
              <a:rPr lang="en-US" sz="2799" spc="-61">
                <a:solidFill>
                  <a:srgbClr val="000000"/>
                </a:solidFill>
                <a:latin typeface="Atkinson Hyperlegible"/>
              </a:rPr>
              <a:t>The concept of trikaya ("three bodies") pertains to the teaching of Mahayana Buddhism about the nature of the Buddha and reality. While Theravada Buddhism puts very limited emphasis on trikaya, this doctrine is very well-mentioned in Mahayana Buddhism (Jose and Ong, 2016).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flipV="1">
            <a:off x="-899920" y="460010"/>
            <a:ext cx="18332969" cy="16002225"/>
          </a:xfrm>
          <a:custGeom>
            <a:avLst/>
            <a:gdLst/>
            <a:ahLst/>
            <a:cxnLst/>
            <a:rect l="l" t="t" r="r" b="b"/>
            <a:pathLst>
              <a:path w="18332969" h="16002225">
                <a:moveTo>
                  <a:pt x="18332968" y="16002225"/>
                </a:moveTo>
                <a:lnTo>
                  <a:pt x="0" y="16002225"/>
                </a:lnTo>
                <a:lnTo>
                  <a:pt x="0" y="0"/>
                </a:lnTo>
                <a:lnTo>
                  <a:pt x="18332968" y="0"/>
                </a:lnTo>
                <a:lnTo>
                  <a:pt x="18332968" y="16002225"/>
                </a:lnTo>
                <a:close/>
              </a:path>
            </a:pathLst>
          </a:custGeom>
          <a:blipFill>
            <a:blip r:embed="rId2"/>
            <a:stretch>
              <a:fillRect l="-22040" t="-10115" r="-22040"/>
            </a:stretch>
          </a:blipFill>
        </p:spPr>
      </p:sp>
      <p:grpSp>
        <p:nvGrpSpPr>
          <p:cNvPr id="3" name="Group 3"/>
          <p:cNvGrpSpPr>
            <a:grpSpLocks noChangeAspect="1"/>
          </p:cNvGrpSpPr>
          <p:nvPr/>
        </p:nvGrpSpPr>
        <p:grpSpPr>
          <a:xfrm rot="5474112">
            <a:off x="7079667" y="1240517"/>
            <a:ext cx="14435305" cy="9997786"/>
            <a:chOff x="0" y="0"/>
            <a:chExt cx="3429000" cy="2374900"/>
          </a:xfrm>
        </p:grpSpPr>
        <p:sp>
          <p:nvSpPr>
            <p:cNvPr id="4" name="Freeform 4"/>
            <p:cNvSpPr/>
            <p:nvPr/>
          </p:nvSpPr>
          <p:spPr>
            <a:xfrm rot="5400000">
              <a:off x="621933" y="-485789"/>
              <a:ext cx="2235200" cy="3340100"/>
            </a:xfrm>
            <a:custGeom>
              <a:avLst/>
              <a:gdLst/>
              <a:ahLst/>
              <a:cxnLst/>
              <a:rect l="l" t="t" r="r" b="b"/>
              <a:pathLst>
                <a:path w="2235200" h="3340100">
                  <a:moveTo>
                    <a:pt x="25400" y="1168400"/>
                  </a:moveTo>
                  <a:lnTo>
                    <a:pt x="0" y="939800"/>
                  </a:lnTo>
                  <a:lnTo>
                    <a:pt x="38100" y="698500"/>
                  </a:lnTo>
                  <a:lnTo>
                    <a:pt x="38100" y="355600"/>
                  </a:lnTo>
                  <a:cubicBezTo>
                    <a:pt x="38100" y="355600"/>
                    <a:pt x="12700" y="254000"/>
                    <a:pt x="38100" y="241300"/>
                  </a:cubicBezTo>
                  <a:cubicBezTo>
                    <a:pt x="63500" y="228600"/>
                    <a:pt x="228600" y="177800"/>
                    <a:pt x="228600" y="177800"/>
                  </a:cubicBezTo>
                  <a:cubicBezTo>
                    <a:pt x="228600" y="177800"/>
                    <a:pt x="304800" y="127000"/>
                    <a:pt x="355600" y="139700"/>
                  </a:cubicBezTo>
                  <a:cubicBezTo>
                    <a:pt x="406400" y="152400"/>
                    <a:pt x="520700" y="114300"/>
                    <a:pt x="520700" y="114300"/>
                  </a:cubicBezTo>
                  <a:cubicBezTo>
                    <a:pt x="520700" y="114300"/>
                    <a:pt x="571500" y="88900"/>
                    <a:pt x="622300" y="114300"/>
                  </a:cubicBezTo>
                  <a:cubicBezTo>
                    <a:pt x="622300" y="114300"/>
                    <a:pt x="762000" y="127000"/>
                    <a:pt x="812800" y="101600"/>
                  </a:cubicBezTo>
                  <a:cubicBezTo>
                    <a:pt x="812800" y="101600"/>
                    <a:pt x="838200" y="63500"/>
                    <a:pt x="1003300" y="88900"/>
                  </a:cubicBezTo>
                  <a:lnTo>
                    <a:pt x="1181100" y="76200"/>
                  </a:lnTo>
                  <a:cubicBezTo>
                    <a:pt x="1181100" y="76200"/>
                    <a:pt x="1257300" y="101600"/>
                    <a:pt x="1308100" y="88900"/>
                  </a:cubicBezTo>
                  <a:lnTo>
                    <a:pt x="1562100" y="63500"/>
                  </a:lnTo>
                  <a:lnTo>
                    <a:pt x="1701800" y="12700"/>
                  </a:lnTo>
                  <a:lnTo>
                    <a:pt x="1854200" y="12700"/>
                  </a:lnTo>
                  <a:lnTo>
                    <a:pt x="1955800" y="0"/>
                  </a:lnTo>
                  <a:cubicBezTo>
                    <a:pt x="1955800" y="0"/>
                    <a:pt x="2019300" y="25400"/>
                    <a:pt x="2044700" y="127000"/>
                  </a:cubicBezTo>
                  <a:cubicBezTo>
                    <a:pt x="2044700" y="127000"/>
                    <a:pt x="2044700" y="190500"/>
                    <a:pt x="2082800" y="241300"/>
                  </a:cubicBezTo>
                  <a:cubicBezTo>
                    <a:pt x="2120900" y="292100"/>
                    <a:pt x="2197100" y="406400"/>
                    <a:pt x="2184400" y="469900"/>
                  </a:cubicBezTo>
                  <a:cubicBezTo>
                    <a:pt x="2184400" y="469900"/>
                    <a:pt x="2171700" y="622300"/>
                    <a:pt x="2146300" y="647700"/>
                  </a:cubicBezTo>
                  <a:cubicBezTo>
                    <a:pt x="2146300" y="647700"/>
                    <a:pt x="2133600" y="749300"/>
                    <a:pt x="2133600" y="774700"/>
                  </a:cubicBezTo>
                  <a:cubicBezTo>
                    <a:pt x="2133600" y="800100"/>
                    <a:pt x="2146300" y="863600"/>
                    <a:pt x="2146300" y="863600"/>
                  </a:cubicBezTo>
                  <a:cubicBezTo>
                    <a:pt x="2146300" y="863600"/>
                    <a:pt x="2171700" y="939800"/>
                    <a:pt x="2159000" y="977900"/>
                  </a:cubicBezTo>
                  <a:cubicBezTo>
                    <a:pt x="2146300" y="1016000"/>
                    <a:pt x="2146300" y="1041400"/>
                    <a:pt x="2159000" y="1117600"/>
                  </a:cubicBezTo>
                  <a:cubicBezTo>
                    <a:pt x="2159000" y="1117600"/>
                    <a:pt x="2184400" y="1143000"/>
                    <a:pt x="2184400" y="1320800"/>
                  </a:cubicBezTo>
                  <a:cubicBezTo>
                    <a:pt x="2184400" y="1320800"/>
                    <a:pt x="2235200" y="1473200"/>
                    <a:pt x="2184400" y="1549400"/>
                  </a:cubicBezTo>
                  <a:cubicBezTo>
                    <a:pt x="2184400" y="1549400"/>
                    <a:pt x="2146300" y="1574800"/>
                    <a:pt x="2159000" y="1790700"/>
                  </a:cubicBezTo>
                  <a:cubicBezTo>
                    <a:pt x="2159000" y="1790700"/>
                    <a:pt x="2171700" y="1943100"/>
                    <a:pt x="2159000" y="1968500"/>
                  </a:cubicBezTo>
                  <a:lnTo>
                    <a:pt x="2197100" y="2273300"/>
                  </a:lnTo>
                  <a:cubicBezTo>
                    <a:pt x="2197100" y="2273300"/>
                    <a:pt x="2184400" y="2616200"/>
                    <a:pt x="2171700" y="2667000"/>
                  </a:cubicBezTo>
                  <a:cubicBezTo>
                    <a:pt x="2159000" y="2717800"/>
                    <a:pt x="2120900" y="2921000"/>
                    <a:pt x="2146300" y="2946400"/>
                  </a:cubicBezTo>
                  <a:cubicBezTo>
                    <a:pt x="2171700" y="2971800"/>
                    <a:pt x="2171700" y="3124200"/>
                    <a:pt x="2159000" y="3149600"/>
                  </a:cubicBezTo>
                  <a:cubicBezTo>
                    <a:pt x="2146300" y="3175000"/>
                    <a:pt x="2044700" y="3213100"/>
                    <a:pt x="1993900" y="3225800"/>
                  </a:cubicBezTo>
                  <a:cubicBezTo>
                    <a:pt x="1943100" y="3238500"/>
                    <a:pt x="1803400" y="3238500"/>
                    <a:pt x="1778000" y="3238500"/>
                  </a:cubicBezTo>
                  <a:cubicBezTo>
                    <a:pt x="1752600" y="3238500"/>
                    <a:pt x="1714500" y="3276600"/>
                    <a:pt x="1714500" y="3276600"/>
                  </a:cubicBezTo>
                  <a:lnTo>
                    <a:pt x="1562100" y="3251200"/>
                  </a:lnTo>
                  <a:cubicBezTo>
                    <a:pt x="1562100" y="3251200"/>
                    <a:pt x="1435100" y="3251200"/>
                    <a:pt x="1397000" y="3276600"/>
                  </a:cubicBezTo>
                  <a:cubicBezTo>
                    <a:pt x="1358900" y="3302000"/>
                    <a:pt x="1206500" y="3276600"/>
                    <a:pt x="1206500" y="3276600"/>
                  </a:cubicBezTo>
                  <a:cubicBezTo>
                    <a:pt x="1206500" y="3276600"/>
                    <a:pt x="1079500" y="3302000"/>
                    <a:pt x="1041400" y="3289300"/>
                  </a:cubicBezTo>
                  <a:cubicBezTo>
                    <a:pt x="1003300" y="3276600"/>
                    <a:pt x="939800" y="3263900"/>
                    <a:pt x="901700" y="3263900"/>
                  </a:cubicBezTo>
                  <a:cubicBezTo>
                    <a:pt x="863600" y="3263900"/>
                    <a:pt x="673100" y="3289300"/>
                    <a:pt x="673100" y="3289300"/>
                  </a:cubicBezTo>
                  <a:lnTo>
                    <a:pt x="571500" y="3314700"/>
                  </a:lnTo>
                  <a:cubicBezTo>
                    <a:pt x="571500" y="3314700"/>
                    <a:pt x="508000" y="3340100"/>
                    <a:pt x="393700" y="3327400"/>
                  </a:cubicBezTo>
                  <a:cubicBezTo>
                    <a:pt x="279400" y="3314700"/>
                    <a:pt x="279400" y="3327400"/>
                    <a:pt x="279400" y="3327400"/>
                  </a:cubicBezTo>
                  <a:lnTo>
                    <a:pt x="190500" y="3124200"/>
                  </a:lnTo>
                  <a:cubicBezTo>
                    <a:pt x="190500" y="3124200"/>
                    <a:pt x="76200" y="3022600"/>
                    <a:pt x="76200" y="2857500"/>
                  </a:cubicBezTo>
                  <a:lnTo>
                    <a:pt x="114300" y="2730500"/>
                  </a:lnTo>
                  <a:cubicBezTo>
                    <a:pt x="114300" y="2730500"/>
                    <a:pt x="139700" y="2679700"/>
                    <a:pt x="127000" y="2590800"/>
                  </a:cubicBezTo>
                  <a:cubicBezTo>
                    <a:pt x="114300" y="2501900"/>
                    <a:pt x="88900" y="2425700"/>
                    <a:pt x="88900" y="2425700"/>
                  </a:cubicBezTo>
                  <a:cubicBezTo>
                    <a:pt x="88900" y="2425700"/>
                    <a:pt x="114300" y="2336800"/>
                    <a:pt x="88900" y="2273300"/>
                  </a:cubicBezTo>
                  <a:lnTo>
                    <a:pt x="76200" y="2222500"/>
                  </a:lnTo>
                  <a:lnTo>
                    <a:pt x="76200" y="2197100"/>
                  </a:lnTo>
                  <a:cubicBezTo>
                    <a:pt x="76200" y="2197100"/>
                    <a:pt x="50800" y="2159000"/>
                    <a:pt x="76200" y="2133600"/>
                  </a:cubicBezTo>
                  <a:cubicBezTo>
                    <a:pt x="76200" y="2133600"/>
                    <a:pt x="50800" y="2108200"/>
                    <a:pt x="63500" y="2070100"/>
                  </a:cubicBezTo>
                  <a:cubicBezTo>
                    <a:pt x="63500" y="2070100"/>
                    <a:pt x="38100" y="1993900"/>
                    <a:pt x="38100" y="1993900"/>
                  </a:cubicBezTo>
                  <a:cubicBezTo>
                    <a:pt x="38100" y="1993900"/>
                    <a:pt x="38100" y="1905000"/>
                    <a:pt x="38100" y="1905000"/>
                  </a:cubicBezTo>
                  <a:lnTo>
                    <a:pt x="63500" y="1816100"/>
                  </a:lnTo>
                  <a:lnTo>
                    <a:pt x="63500" y="1574800"/>
                  </a:lnTo>
                  <a:lnTo>
                    <a:pt x="50800" y="1447800"/>
                  </a:lnTo>
                  <a:lnTo>
                    <a:pt x="76200" y="1397000"/>
                  </a:lnTo>
                  <a:lnTo>
                    <a:pt x="50800" y="1320800"/>
                  </a:lnTo>
                  <a:lnTo>
                    <a:pt x="25400" y="1168400"/>
                  </a:lnTo>
                  <a:close/>
                </a:path>
              </a:pathLst>
            </a:custGeom>
            <a:blipFill>
              <a:blip r:embed="rId3"/>
              <a:stretch>
                <a:fillRect l="-100552" r="-100552"/>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6" name="Freeform 6"/>
          <p:cNvSpPr/>
          <p:nvPr/>
        </p:nvSpPr>
        <p:spPr>
          <a:xfrm rot="-7464855">
            <a:off x="8270983" y="9517914"/>
            <a:ext cx="4202724" cy="1538172"/>
          </a:xfrm>
          <a:custGeom>
            <a:avLst/>
            <a:gdLst/>
            <a:ahLst/>
            <a:cxnLst/>
            <a:rect l="l" t="t" r="r" b="b"/>
            <a:pathLst>
              <a:path w="4202724" h="1538172">
                <a:moveTo>
                  <a:pt x="0" y="0"/>
                </a:moveTo>
                <a:lnTo>
                  <a:pt x="4202724" y="0"/>
                </a:lnTo>
                <a:lnTo>
                  <a:pt x="4202724" y="1538172"/>
                </a:lnTo>
                <a:lnTo>
                  <a:pt x="0" y="1538172"/>
                </a:lnTo>
                <a:lnTo>
                  <a:pt x="0" y="0"/>
                </a:lnTo>
                <a:close/>
              </a:path>
            </a:pathLst>
          </a:custGeom>
          <a:blipFill>
            <a:blip r:embed="rId5">
              <a:alphaModFix amt="70000"/>
            </a:blip>
            <a:stretch>
              <a:fillRect l="-93644" b="-3173"/>
            </a:stretch>
          </a:blipFill>
        </p:spPr>
      </p:sp>
      <p:sp>
        <p:nvSpPr>
          <p:cNvPr id="7" name="Freeform 7"/>
          <p:cNvSpPr/>
          <p:nvPr/>
        </p:nvSpPr>
        <p:spPr>
          <a:xfrm rot="8944436">
            <a:off x="17586120" y="-5801"/>
            <a:ext cx="1403759" cy="3425788"/>
          </a:xfrm>
          <a:custGeom>
            <a:avLst/>
            <a:gdLst/>
            <a:ahLst/>
            <a:cxnLst/>
            <a:rect l="l" t="t" r="r" b="b"/>
            <a:pathLst>
              <a:path w="1403759" h="3425788">
                <a:moveTo>
                  <a:pt x="0" y="0"/>
                </a:moveTo>
                <a:lnTo>
                  <a:pt x="1403760" y="0"/>
                </a:lnTo>
                <a:lnTo>
                  <a:pt x="1403760" y="3425788"/>
                </a:lnTo>
                <a:lnTo>
                  <a:pt x="0" y="3425788"/>
                </a:lnTo>
                <a:lnTo>
                  <a:pt x="0" y="0"/>
                </a:lnTo>
                <a:close/>
              </a:path>
            </a:pathLst>
          </a:custGeom>
          <a:blipFill>
            <a:blip r:embed="rId6"/>
            <a:stretch>
              <a:fillRect/>
            </a:stretch>
          </a:blipFill>
        </p:spPr>
      </p:sp>
      <p:grpSp>
        <p:nvGrpSpPr>
          <p:cNvPr id="8" name="Group 8"/>
          <p:cNvGrpSpPr>
            <a:grpSpLocks noChangeAspect="1"/>
          </p:cNvGrpSpPr>
          <p:nvPr/>
        </p:nvGrpSpPr>
        <p:grpSpPr>
          <a:xfrm rot="-1733462">
            <a:off x="-8349041" y="-1868604"/>
            <a:ext cx="10325542" cy="7151394"/>
            <a:chOff x="0" y="0"/>
            <a:chExt cx="3429000" cy="2374900"/>
          </a:xfrm>
        </p:grpSpPr>
        <p:sp>
          <p:nvSpPr>
            <p:cNvPr id="9" name="Freeform 9"/>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7"/>
              <a:stretch>
                <a:fillRect t="-50618" b="-50618"/>
              </a:stretch>
            </a:blipFill>
          </p:spPr>
        </p:sp>
        <p:sp>
          <p:nvSpPr>
            <p:cNvPr id="10" name="Freeform 10"/>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11" name="Freeform 11"/>
          <p:cNvSpPr/>
          <p:nvPr/>
        </p:nvSpPr>
        <p:spPr>
          <a:xfrm rot="-6687178">
            <a:off x="-1262017" y="1636227"/>
            <a:ext cx="1472888" cy="3813303"/>
          </a:xfrm>
          <a:custGeom>
            <a:avLst/>
            <a:gdLst/>
            <a:ahLst/>
            <a:cxnLst/>
            <a:rect l="l" t="t" r="r" b="b"/>
            <a:pathLst>
              <a:path w="1472888" h="3813303">
                <a:moveTo>
                  <a:pt x="0" y="0"/>
                </a:moveTo>
                <a:lnTo>
                  <a:pt x="1472889" y="0"/>
                </a:lnTo>
                <a:lnTo>
                  <a:pt x="1472889" y="3813303"/>
                </a:lnTo>
                <a:lnTo>
                  <a:pt x="0" y="3813303"/>
                </a:lnTo>
                <a:lnTo>
                  <a:pt x="0" y="0"/>
                </a:lnTo>
                <a:close/>
              </a:path>
            </a:pathLst>
          </a:custGeom>
          <a:blipFill>
            <a:blip r:embed="rId8">
              <a:alphaModFix amt="88000"/>
            </a:blip>
            <a:stretch>
              <a:fillRect/>
            </a:stretch>
          </a:blipFill>
        </p:spPr>
      </p:sp>
      <p:sp>
        <p:nvSpPr>
          <p:cNvPr id="12" name="Freeform 12"/>
          <p:cNvSpPr/>
          <p:nvPr/>
        </p:nvSpPr>
        <p:spPr>
          <a:xfrm>
            <a:off x="1459411" y="2382335"/>
            <a:ext cx="7433419" cy="229760"/>
          </a:xfrm>
          <a:custGeom>
            <a:avLst/>
            <a:gdLst/>
            <a:ahLst/>
            <a:cxnLst/>
            <a:rect l="l" t="t" r="r" b="b"/>
            <a:pathLst>
              <a:path w="7433419" h="229760">
                <a:moveTo>
                  <a:pt x="0" y="0"/>
                </a:moveTo>
                <a:lnTo>
                  <a:pt x="7433419" y="0"/>
                </a:lnTo>
                <a:lnTo>
                  <a:pt x="7433419" y="229760"/>
                </a:lnTo>
                <a:lnTo>
                  <a:pt x="0" y="22976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TextBox 13"/>
          <p:cNvSpPr txBox="1"/>
          <p:nvPr/>
        </p:nvSpPr>
        <p:spPr>
          <a:xfrm>
            <a:off x="1802002" y="3743698"/>
            <a:ext cx="6748236" cy="3670935"/>
          </a:xfrm>
          <a:prstGeom prst="rect">
            <a:avLst/>
          </a:prstGeom>
        </p:spPr>
        <p:txBody>
          <a:bodyPr lIns="0" tIns="0" rIns="0" bIns="0" rtlCol="0" anchor="t">
            <a:spAutoFit/>
          </a:bodyPr>
          <a:lstStyle/>
          <a:p>
            <a:pPr algn="just">
              <a:lnSpc>
                <a:spcPts val="5465"/>
              </a:lnSpc>
            </a:pPr>
            <a:r>
              <a:rPr lang="en-US" sz="4171" spc="-137">
                <a:solidFill>
                  <a:srgbClr val="000000"/>
                </a:solidFill>
                <a:latin typeface="Atkinson Hyperlegible"/>
              </a:rPr>
              <a:t>-embodiment of great compassion</a:t>
            </a:r>
          </a:p>
          <a:p>
            <a:pPr algn="just">
              <a:lnSpc>
                <a:spcPts val="5465"/>
              </a:lnSpc>
            </a:pPr>
            <a:r>
              <a:rPr lang="en-US" sz="4171" spc="-137">
                <a:solidFill>
                  <a:srgbClr val="000000"/>
                </a:solidFill>
                <a:latin typeface="Atkinson Hyperlegible"/>
              </a:rPr>
              <a:t>-the belief that the attainment of Nirvana is not confined to one's self as an arhat ("the perfect one") but must be shared to all striving beings.</a:t>
            </a:r>
          </a:p>
        </p:txBody>
      </p:sp>
      <p:sp>
        <p:nvSpPr>
          <p:cNvPr id="14" name="TextBox 14"/>
          <p:cNvSpPr txBox="1"/>
          <p:nvPr/>
        </p:nvSpPr>
        <p:spPr>
          <a:xfrm>
            <a:off x="-1123230" y="218556"/>
            <a:ext cx="12598700" cy="2437673"/>
          </a:xfrm>
          <a:prstGeom prst="rect">
            <a:avLst/>
          </a:prstGeom>
        </p:spPr>
        <p:txBody>
          <a:bodyPr lIns="0" tIns="0" rIns="0" bIns="0" rtlCol="0" anchor="t">
            <a:spAutoFit/>
          </a:bodyPr>
          <a:lstStyle/>
          <a:p>
            <a:pPr algn="ctr">
              <a:lnSpc>
                <a:spcPts val="19681"/>
              </a:lnSpc>
              <a:spcBef>
                <a:spcPct val="0"/>
              </a:spcBef>
            </a:pPr>
            <a:r>
              <a:rPr lang="en-US" sz="14058">
                <a:solidFill>
                  <a:srgbClr val="402B2B"/>
                </a:solidFill>
                <a:latin typeface="Sugo Display"/>
              </a:rPr>
              <a:t>BODHISATTVAS</a:t>
            </a:r>
          </a:p>
        </p:txBody>
      </p:sp>
      <p:sp>
        <p:nvSpPr>
          <p:cNvPr id="15" name="TextBox 15"/>
          <p:cNvSpPr txBox="1"/>
          <p:nvPr/>
        </p:nvSpPr>
        <p:spPr>
          <a:xfrm>
            <a:off x="925815" y="2559859"/>
            <a:ext cx="8218185" cy="983019"/>
          </a:xfrm>
          <a:prstGeom prst="rect">
            <a:avLst/>
          </a:prstGeom>
        </p:spPr>
        <p:txBody>
          <a:bodyPr lIns="0" tIns="0" rIns="0" bIns="0" rtlCol="0" anchor="t">
            <a:spAutoFit/>
          </a:bodyPr>
          <a:lstStyle/>
          <a:p>
            <a:pPr algn="ctr">
              <a:lnSpc>
                <a:spcPts val="8858"/>
              </a:lnSpc>
              <a:spcBef>
                <a:spcPct val="0"/>
              </a:spcBef>
            </a:pPr>
            <a:r>
              <a:rPr lang="en-US" sz="6327">
                <a:solidFill>
                  <a:srgbClr val="402B2B"/>
                </a:solidFill>
                <a:latin typeface="Sugo Display"/>
              </a:rPr>
              <a:t>"enlightened existence"</a:t>
            </a:r>
          </a:p>
        </p:txBody>
      </p:sp>
      <p:sp>
        <p:nvSpPr>
          <p:cNvPr id="16" name="TextBox 16"/>
          <p:cNvSpPr txBox="1"/>
          <p:nvPr/>
        </p:nvSpPr>
        <p:spPr>
          <a:xfrm>
            <a:off x="9933561" y="343922"/>
            <a:ext cx="8727518" cy="2275347"/>
          </a:xfrm>
          <a:prstGeom prst="rect">
            <a:avLst/>
          </a:prstGeom>
        </p:spPr>
        <p:txBody>
          <a:bodyPr lIns="0" tIns="0" rIns="0" bIns="0" rtlCol="0" anchor="t">
            <a:spAutoFit/>
          </a:bodyPr>
          <a:lstStyle/>
          <a:p>
            <a:pPr algn="ctr">
              <a:lnSpc>
                <a:spcPts val="8523"/>
              </a:lnSpc>
            </a:pPr>
            <a:r>
              <a:rPr lang="en-US" sz="9470" spc="-198">
                <a:solidFill>
                  <a:srgbClr val="FFFBF2"/>
                </a:solidFill>
                <a:latin typeface="Sugo Display"/>
              </a:rPr>
              <a:t>4 PRINCIPAL BODHISATTVAS</a:t>
            </a:r>
          </a:p>
        </p:txBody>
      </p:sp>
      <p:sp>
        <p:nvSpPr>
          <p:cNvPr id="17" name="Freeform 17"/>
          <p:cNvSpPr/>
          <p:nvPr/>
        </p:nvSpPr>
        <p:spPr>
          <a:xfrm>
            <a:off x="10346511" y="2382335"/>
            <a:ext cx="7433419" cy="229760"/>
          </a:xfrm>
          <a:custGeom>
            <a:avLst/>
            <a:gdLst/>
            <a:ahLst/>
            <a:cxnLst/>
            <a:rect l="l" t="t" r="r" b="b"/>
            <a:pathLst>
              <a:path w="7433419" h="229760">
                <a:moveTo>
                  <a:pt x="0" y="0"/>
                </a:moveTo>
                <a:lnTo>
                  <a:pt x="7433420" y="0"/>
                </a:lnTo>
                <a:lnTo>
                  <a:pt x="7433420" y="229760"/>
                </a:lnTo>
                <a:lnTo>
                  <a:pt x="0" y="22976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8" name="TextBox 18"/>
          <p:cNvSpPr txBox="1"/>
          <p:nvPr/>
        </p:nvSpPr>
        <p:spPr>
          <a:xfrm>
            <a:off x="10416533" y="2951087"/>
            <a:ext cx="7348437" cy="1077683"/>
          </a:xfrm>
          <a:prstGeom prst="rect">
            <a:avLst/>
          </a:prstGeom>
        </p:spPr>
        <p:txBody>
          <a:bodyPr lIns="0" tIns="0" rIns="0" bIns="0" rtlCol="0" anchor="t">
            <a:spAutoFit/>
          </a:bodyPr>
          <a:lstStyle/>
          <a:p>
            <a:pPr algn="just">
              <a:lnSpc>
                <a:spcPts val="4847"/>
              </a:lnSpc>
            </a:pPr>
            <a:endParaRPr/>
          </a:p>
          <a:p>
            <a:pPr algn="just">
              <a:lnSpc>
                <a:spcPts val="4847"/>
              </a:lnSpc>
            </a:pPr>
            <a:r>
              <a:rPr lang="en-US" sz="3700" spc="-122">
                <a:solidFill>
                  <a:srgbClr val="F2EEE4"/>
                </a:solidFill>
                <a:latin typeface="Atkinson Hyperlegible"/>
              </a:rPr>
              <a:t>personification of perfect compassion</a:t>
            </a:r>
          </a:p>
        </p:txBody>
      </p:sp>
      <p:sp>
        <p:nvSpPr>
          <p:cNvPr id="19" name="TextBox 19"/>
          <p:cNvSpPr txBox="1"/>
          <p:nvPr/>
        </p:nvSpPr>
        <p:spPr>
          <a:xfrm>
            <a:off x="10416533" y="4312790"/>
            <a:ext cx="7433419" cy="1623321"/>
          </a:xfrm>
          <a:prstGeom prst="rect">
            <a:avLst/>
          </a:prstGeom>
        </p:spPr>
        <p:txBody>
          <a:bodyPr lIns="0" tIns="0" rIns="0" bIns="0" rtlCol="0" anchor="t">
            <a:spAutoFit/>
          </a:bodyPr>
          <a:lstStyle/>
          <a:p>
            <a:pPr algn="just">
              <a:lnSpc>
                <a:spcPts val="4847"/>
              </a:lnSpc>
            </a:pPr>
            <a:endParaRPr/>
          </a:p>
          <a:p>
            <a:pPr algn="just">
              <a:lnSpc>
                <a:spcPts val="4847"/>
              </a:lnSpc>
            </a:pPr>
            <a:r>
              <a:rPr lang="en-US" sz="3700" spc="-122">
                <a:solidFill>
                  <a:srgbClr val="F2EEE4"/>
                </a:solidFill>
                <a:latin typeface="Atkinson Hyperlegible"/>
              </a:rPr>
              <a:t>embodiment of wisdom, intelligence and willpower</a:t>
            </a:r>
          </a:p>
        </p:txBody>
      </p:sp>
      <p:sp>
        <p:nvSpPr>
          <p:cNvPr id="20" name="TextBox 20"/>
          <p:cNvSpPr txBox="1"/>
          <p:nvPr/>
        </p:nvSpPr>
        <p:spPr>
          <a:xfrm>
            <a:off x="10346511" y="6061144"/>
            <a:ext cx="7418459" cy="1623321"/>
          </a:xfrm>
          <a:prstGeom prst="rect">
            <a:avLst/>
          </a:prstGeom>
        </p:spPr>
        <p:txBody>
          <a:bodyPr lIns="0" tIns="0" rIns="0" bIns="0" rtlCol="0" anchor="t">
            <a:spAutoFit/>
          </a:bodyPr>
          <a:lstStyle/>
          <a:p>
            <a:pPr algn="just">
              <a:lnSpc>
                <a:spcPts val="4847"/>
              </a:lnSpc>
            </a:pPr>
            <a:endParaRPr/>
          </a:p>
          <a:p>
            <a:pPr algn="just">
              <a:lnSpc>
                <a:spcPts val="4847"/>
              </a:lnSpc>
            </a:pPr>
            <a:r>
              <a:rPr lang="en-US" sz="3700" spc="-122">
                <a:solidFill>
                  <a:srgbClr val="F2EEE4"/>
                </a:solidFill>
                <a:latin typeface="Atkinson Hyperlegible"/>
              </a:rPr>
              <a:t>one who helps and liberates all sentient beings residing in hell</a:t>
            </a:r>
          </a:p>
        </p:txBody>
      </p:sp>
      <p:sp>
        <p:nvSpPr>
          <p:cNvPr id="21" name="TextBox 21"/>
          <p:cNvSpPr txBox="1"/>
          <p:nvPr/>
        </p:nvSpPr>
        <p:spPr>
          <a:xfrm>
            <a:off x="10346511" y="7946469"/>
            <a:ext cx="7831409" cy="1077683"/>
          </a:xfrm>
          <a:prstGeom prst="rect">
            <a:avLst/>
          </a:prstGeom>
        </p:spPr>
        <p:txBody>
          <a:bodyPr lIns="0" tIns="0" rIns="0" bIns="0" rtlCol="0" anchor="t">
            <a:spAutoFit/>
          </a:bodyPr>
          <a:lstStyle/>
          <a:p>
            <a:pPr algn="just">
              <a:lnSpc>
                <a:spcPts val="4847"/>
              </a:lnSpc>
            </a:pPr>
            <a:endParaRPr/>
          </a:p>
          <a:p>
            <a:pPr algn="just">
              <a:lnSpc>
                <a:spcPts val="4847"/>
              </a:lnSpc>
            </a:pPr>
            <a:r>
              <a:rPr lang="en-US" sz="3700" spc="-122">
                <a:solidFill>
                  <a:srgbClr val="F2EEE4"/>
                </a:solidFill>
                <a:latin typeface="Atkinson Hyperlegible"/>
              </a:rPr>
              <a:t>representation of love, virtue, and intelligence</a:t>
            </a:r>
          </a:p>
        </p:txBody>
      </p:sp>
      <p:sp>
        <p:nvSpPr>
          <p:cNvPr id="22" name="TextBox 22"/>
          <p:cNvSpPr txBox="1"/>
          <p:nvPr/>
        </p:nvSpPr>
        <p:spPr>
          <a:xfrm>
            <a:off x="10372345" y="3198989"/>
            <a:ext cx="3782814" cy="536433"/>
          </a:xfrm>
          <a:prstGeom prst="rect">
            <a:avLst/>
          </a:prstGeom>
        </p:spPr>
        <p:txBody>
          <a:bodyPr lIns="0" tIns="0" rIns="0" bIns="0" rtlCol="0" anchor="t">
            <a:spAutoFit/>
          </a:bodyPr>
          <a:lstStyle/>
          <a:p>
            <a:pPr algn="ctr">
              <a:lnSpc>
                <a:spcPts val="4751"/>
              </a:lnSpc>
              <a:spcBef>
                <a:spcPct val="0"/>
              </a:spcBef>
            </a:pPr>
            <a:r>
              <a:rPr lang="en-US" sz="3771" spc="-82">
                <a:solidFill>
                  <a:srgbClr val="FFFBF2"/>
                </a:solidFill>
                <a:latin typeface="Lovelo"/>
              </a:rPr>
              <a:t>AVALOKITESHVARA </a:t>
            </a:r>
          </a:p>
        </p:txBody>
      </p:sp>
      <p:sp>
        <p:nvSpPr>
          <p:cNvPr id="23" name="TextBox 23"/>
          <p:cNvSpPr txBox="1"/>
          <p:nvPr/>
        </p:nvSpPr>
        <p:spPr>
          <a:xfrm>
            <a:off x="10346511" y="4607067"/>
            <a:ext cx="2213223" cy="536433"/>
          </a:xfrm>
          <a:prstGeom prst="rect">
            <a:avLst/>
          </a:prstGeom>
        </p:spPr>
        <p:txBody>
          <a:bodyPr lIns="0" tIns="0" rIns="0" bIns="0" rtlCol="0" anchor="t">
            <a:spAutoFit/>
          </a:bodyPr>
          <a:lstStyle/>
          <a:p>
            <a:pPr algn="ctr">
              <a:lnSpc>
                <a:spcPts val="4751"/>
              </a:lnSpc>
              <a:spcBef>
                <a:spcPct val="0"/>
              </a:spcBef>
            </a:pPr>
            <a:r>
              <a:rPr lang="en-US" sz="3771" spc="-82">
                <a:solidFill>
                  <a:srgbClr val="FFFBF2"/>
                </a:solidFill>
                <a:latin typeface="Lovelo"/>
              </a:rPr>
              <a:t>manjushri</a:t>
            </a:r>
          </a:p>
        </p:txBody>
      </p:sp>
      <p:sp>
        <p:nvSpPr>
          <p:cNvPr id="24" name="TextBox 24"/>
          <p:cNvSpPr txBox="1"/>
          <p:nvPr/>
        </p:nvSpPr>
        <p:spPr>
          <a:xfrm>
            <a:off x="10346511" y="6288535"/>
            <a:ext cx="2510083" cy="536433"/>
          </a:xfrm>
          <a:prstGeom prst="rect">
            <a:avLst/>
          </a:prstGeom>
        </p:spPr>
        <p:txBody>
          <a:bodyPr lIns="0" tIns="0" rIns="0" bIns="0" rtlCol="0" anchor="t">
            <a:spAutoFit/>
          </a:bodyPr>
          <a:lstStyle/>
          <a:p>
            <a:pPr algn="ctr">
              <a:lnSpc>
                <a:spcPts val="4751"/>
              </a:lnSpc>
              <a:spcBef>
                <a:spcPct val="0"/>
              </a:spcBef>
            </a:pPr>
            <a:r>
              <a:rPr lang="en-US" sz="3771" spc="-82">
                <a:solidFill>
                  <a:srgbClr val="FFFBF2"/>
                </a:solidFill>
                <a:latin typeface="Lovelo"/>
              </a:rPr>
              <a:t>KSITIGARBHA</a:t>
            </a:r>
          </a:p>
        </p:txBody>
      </p:sp>
      <p:sp>
        <p:nvSpPr>
          <p:cNvPr id="25" name="TextBox 25"/>
          <p:cNvSpPr txBox="1"/>
          <p:nvPr/>
        </p:nvSpPr>
        <p:spPr>
          <a:xfrm>
            <a:off x="10346511" y="8221856"/>
            <a:ext cx="3739417" cy="536433"/>
          </a:xfrm>
          <a:prstGeom prst="rect">
            <a:avLst/>
          </a:prstGeom>
        </p:spPr>
        <p:txBody>
          <a:bodyPr lIns="0" tIns="0" rIns="0" bIns="0" rtlCol="0" anchor="t">
            <a:spAutoFit/>
          </a:bodyPr>
          <a:lstStyle/>
          <a:p>
            <a:pPr algn="ctr">
              <a:lnSpc>
                <a:spcPts val="4751"/>
              </a:lnSpc>
              <a:spcBef>
                <a:spcPct val="0"/>
              </a:spcBef>
            </a:pPr>
            <a:r>
              <a:rPr lang="en-US" sz="3771" spc="-82">
                <a:solidFill>
                  <a:srgbClr val="FFFBF2"/>
                </a:solidFill>
                <a:latin typeface="Lovelo"/>
              </a:rPr>
              <a:t>SAMANTHABHADRA</a:t>
            </a:r>
          </a:p>
        </p:txBody>
      </p:sp>
      <p:sp>
        <p:nvSpPr>
          <p:cNvPr id="26" name="Freeform 26"/>
          <p:cNvSpPr/>
          <p:nvPr/>
        </p:nvSpPr>
        <p:spPr>
          <a:xfrm rot="-213070">
            <a:off x="9861475" y="3372986"/>
            <a:ext cx="470634" cy="479627"/>
          </a:xfrm>
          <a:custGeom>
            <a:avLst/>
            <a:gdLst/>
            <a:ahLst/>
            <a:cxnLst/>
            <a:rect l="l" t="t" r="r" b="b"/>
            <a:pathLst>
              <a:path w="470634" h="479627">
                <a:moveTo>
                  <a:pt x="0" y="0"/>
                </a:moveTo>
                <a:lnTo>
                  <a:pt x="470634" y="0"/>
                </a:lnTo>
                <a:lnTo>
                  <a:pt x="470634" y="479627"/>
                </a:lnTo>
                <a:lnTo>
                  <a:pt x="0" y="479627"/>
                </a:lnTo>
                <a:lnTo>
                  <a:pt x="0" y="0"/>
                </a:lnTo>
                <a:close/>
              </a:path>
            </a:pathLst>
          </a:custGeom>
          <a:blipFill>
            <a:blip r:embed="rId13"/>
            <a:stretch>
              <a:fillRect/>
            </a:stretch>
          </a:blipFill>
        </p:spPr>
      </p:sp>
      <p:sp>
        <p:nvSpPr>
          <p:cNvPr id="27" name="Freeform 27"/>
          <p:cNvSpPr/>
          <p:nvPr/>
        </p:nvSpPr>
        <p:spPr>
          <a:xfrm rot="-213070">
            <a:off x="9861475" y="4861919"/>
            <a:ext cx="470634" cy="479627"/>
          </a:xfrm>
          <a:custGeom>
            <a:avLst/>
            <a:gdLst/>
            <a:ahLst/>
            <a:cxnLst/>
            <a:rect l="l" t="t" r="r" b="b"/>
            <a:pathLst>
              <a:path w="470634" h="479627">
                <a:moveTo>
                  <a:pt x="0" y="0"/>
                </a:moveTo>
                <a:lnTo>
                  <a:pt x="470634" y="0"/>
                </a:lnTo>
                <a:lnTo>
                  <a:pt x="470634" y="479627"/>
                </a:lnTo>
                <a:lnTo>
                  <a:pt x="0" y="479627"/>
                </a:lnTo>
                <a:lnTo>
                  <a:pt x="0" y="0"/>
                </a:lnTo>
                <a:close/>
              </a:path>
            </a:pathLst>
          </a:custGeom>
          <a:blipFill>
            <a:blip r:embed="rId13"/>
            <a:stretch>
              <a:fillRect/>
            </a:stretch>
          </a:blipFill>
        </p:spPr>
      </p:sp>
      <p:sp>
        <p:nvSpPr>
          <p:cNvPr id="28" name="Freeform 28"/>
          <p:cNvSpPr/>
          <p:nvPr/>
        </p:nvSpPr>
        <p:spPr>
          <a:xfrm rot="-213070">
            <a:off x="9861475" y="6350851"/>
            <a:ext cx="470634" cy="479627"/>
          </a:xfrm>
          <a:custGeom>
            <a:avLst/>
            <a:gdLst/>
            <a:ahLst/>
            <a:cxnLst/>
            <a:rect l="l" t="t" r="r" b="b"/>
            <a:pathLst>
              <a:path w="470634" h="479627">
                <a:moveTo>
                  <a:pt x="0" y="0"/>
                </a:moveTo>
                <a:lnTo>
                  <a:pt x="470634" y="0"/>
                </a:lnTo>
                <a:lnTo>
                  <a:pt x="470634" y="479628"/>
                </a:lnTo>
                <a:lnTo>
                  <a:pt x="0" y="479628"/>
                </a:lnTo>
                <a:lnTo>
                  <a:pt x="0" y="0"/>
                </a:lnTo>
                <a:close/>
              </a:path>
            </a:pathLst>
          </a:custGeom>
          <a:blipFill>
            <a:blip r:embed="rId13"/>
            <a:stretch>
              <a:fillRect/>
            </a:stretch>
          </a:blipFill>
        </p:spPr>
      </p:sp>
      <p:sp>
        <p:nvSpPr>
          <p:cNvPr id="29" name="Freeform 29"/>
          <p:cNvSpPr/>
          <p:nvPr/>
        </p:nvSpPr>
        <p:spPr>
          <a:xfrm rot="-213070">
            <a:off x="9861475" y="8221309"/>
            <a:ext cx="470634" cy="479627"/>
          </a:xfrm>
          <a:custGeom>
            <a:avLst/>
            <a:gdLst/>
            <a:ahLst/>
            <a:cxnLst/>
            <a:rect l="l" t="t" r="r" b="b"/>
            <a:pathLst>
              <a:path w="470634" h="479627">
                <a:moveTo>
                  <a:pt x="0" y="0"/>
                </a:moveTo>
                <a:lnTo>
                  <a:pt x="470634" y="0"/>
                </a:lnTo>
                <a:lnTo>
                  <a:pt x="470634" y="479627"/>
                </a:lnTo>
                <a:lnTo>
                  <a:pt x="0" y="479627"/>
                </a:lnTo>
                <a:lnTo>
                  <a:pt x="0" y="0"/>
                </a:lnTo>
                <a:close/>
              </a:path>
            </a:pathLst>
          </a:custGeom>
          <a:blipFill>
            <a:blip r:embed="rId13"/>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sp>
      <p:grpSp>
        <p:nvGrpSpPr>
          <p:cNvPr id="3" name="Group 3"/>
          <p:cNvGrpSpPr>
            <a:grpSpLocks noChangeAspect="1"/>
          </p:cNvGrpSpPr>
          <p:nvPr/>
        </p:nvGrpSpPr>
        <p:grpSpPr>
          <a:xfrm rot="-8100000">
            <a:off x="-2315292" y="8635494"/>
            <a:ext cx="12231769" cy="8471632"/>
            <a:chOff x="0" y="0"/>
            <a:chExt cx="3429000" cy="2374900"/>
          </a:xfrm>
        </p:grpSpPr>
        <p:sp>
          <p:nvSpPr>
            <p:cNvPr id="4" name="Freeform 4"/>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3"/>
              <a:stretch>
                <a:fillRect t="-60874" b="-60874"/>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6" name="Freeform 6"/>
          <p:cNvSpPr/>
          <p:nvPr/>
        </p:nvSpPr>
        <p:spPr>
          <a:xfrm rot="-5544982" flipH="1" flipV="1">
            <a:off x="2536885" y="-2484567"/>
            <a:ext cx="13571167" cy="17374336"/>
          </a:xfrm>
          <a:custGeom>
            <a:avLst/>
            <a:gdLst/>
            <a:ahLst/>
            <a:cxnLst/>
            <a:rect l="l" t="t" r="r" b="b"/>
            <a:pathLst>
              <a:path w="13571167" h="17374336">
                <a:moveTo>
                  <a:pt x="13571166" y="17374335"/>
                </a:moveTo>
                <a:lnTo>
                  <a:pt x="0" y="17374335"/>
                </a:lnTo>
                <a:lnTo>
                  <a:pt x="0" y="0"/>
                </a:lnTo>
                <a:lnTo>
                  <a:pt x="13571166" y="0"/>
                </a:lnTo>
                <a:lnTo>
                  <a:pt x="13571166" y="17374335"/>
                </a:lnTo>
                <a:close/>
              </a:path>
            </a:pathLst>
          </a:custGeom>
          <a:blipFill>
            <a:blip r:embed="rId5"/>
            <a:stretch>
              <a:fillRect l="-45955" r="-45955"/>
            </a:stretch>
          </a:blipFill>
        </p:spPr>
      </p:sp>
      <p:grpSp>
        <p:nvGrpSpPr>
          <p:cNvPr id="7" name="Group 7"/>
          <p:cNvGrpSpPr>
            <a:grpSpLocks noChangeAspect="1"/>
          </p:cNvGrpSpPr>
          <p:nvPr/>
        </p:nvGrpSpPr>
        <p:grpSpPr>
          <a:xfrm rot="1015533">
            <a:off x="10513652" y="-2121528"/>
            <a:ext cx="10325542" cy="7151394"/>
            <a:chOff x="0" y="0"/>
            <a:chExt cx="3429000" cy="2374900"/>
          </a:xfrm>
        </p:grpSpPr>
        <p:sp>
          <p:nvSpPr>
            <p:cNvPr id="8" name="Freeform 8"/>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6"/>
              <a:stretch>
                <a:fillRect t="-50618" b="-50618"/>
              </a:stretch>
            </a:blipFill>
          </p:spPr>
        </p:sp>
        <p:sp>
          <p:nvSpPr>
            <p:cNvPr id="9" name="Freeform 9"/>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10" name="Freeform 10"/>
          <p:cNvSpPr/>
          <p:nvPr/>
        </p:nvSpPr>
        <p:spPr>
          <a:xfrm>
            <a:off x="3483666" y="2263776"/>
            <a:ext cx="11677604" cy="360944"/>
          </a:xfrm>
          <a:custGeom>
            <a:avLst/>
            <a:gdLst/>
            <a:ahLst/>
            <a:cxnLst/>
            <a:rect l="l" t="t" r="r" b="b"/>
            <a:pathLst>
              <a:path w="11677604" h="360944">
                <a:moveTo>
                  <a:pt x="0" y="0"/>
                </a:moveTo>
                <a:lnTo>
                  <a:pt x="11677604" y="0"/>
                </a:lnTo>
                <a:lnTo>
                  <a:pt x="11677604" y="360944"/>
                </a:lnTo>
                <a:lnTo>
                  <a:pt x="0" y="36094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Freeform 11"/>
          <p:cNvSpPr/>
          <p:nvPr/>
        </p:nvSpPr>
        <p:spPr>
          <a:xfrm rot="7910323">
            <a:off x="1529917" y="-1927377"/>
            <a:ext cx="1579533" cy="3854754"/>
          </a:xfrm>
          <a:custGeom>
            <a:avLst/>
            <a:gdLst/>
            <a:ahLst/>
            <a:cxnLst/>
            <a:rect l="l" t="t" r="r" b="b"/>
            <a:pathLst>
              <a:path w="1579533" h="3854754">
                <a:moveTo>
                  <a:pt x="0" y="0"/>
                </a:moveTo>
                <a:lnTo>
                  <a:pt x="1579533" y="0"/>
                </a:lnTo>
                <a:lnTo>
                  <a:pt x="1579533" y="3854754"/>
                </a:lnTo>
                <a:lnTo>
                  <a:pt x="0" y="3854754"/>
                </a:lnTo>
                <a:lnTo>
                  <a:pt x="0" y="0"/>
                </a:lnTo>
                <a:close/>
              </a:path>
            </a:pathLst>
          </a:custGeom>
          <a:blipFill>
            <a:blip r:embed="rId9"/>
            <a:stretch>
              <a:fillRect/>
            </a:stretch>
          </a:blipFill>
        </p:spPr>
      </p:sp>
      <p:sp>
        <p:nvSpPr>
          <p:cNvPr id="12" name="Freeform 12"/>
          <p:cNvSpPr/>
          <p:nvPr/>
        </p:nvSpPr>
        <p:spPr>
          <a:xfrm>
            <a:off x="16998389" y="6793791"/>
            <a:ext cx="2603812" cy="2656282"/>
          </a:xfrm>
          <a:custGeom>
            <a:avLst/>
            <a:gdLst/>
            <a:ahLst/>
            <a:cxnLst/>
            <a:rect l="l" t="t" r="r" b="b"/>
            <a:pathLst>
              <a:path w="2603812" h="2656282">
                <a:moveTo>
                  <a:pt x="0" y="0"/>
                </a:moveTo>
                <a:lnTo>
                  <a:pt x="2603812" y="0"/>
                </a:lnTo>
                <a:lnTo>
                  <a:pt x="2603812" y="2656281"/>
                </a:lnTo>
                <a:lnTo>
                  <a:pt x="0" y="2656281"/>
                </a:lnTo>
                <a:lnTo>
                  <a:pt x="0" y="0"/>
                </a:lnTo>
                <a:close/>
              </a:path>
            </a:pathLst>
          </a:custGeom>
          <a:blipFill>
            <a:blip r:embed="rId10"/>
            <a:stretch>
              <a:fillRect/>
            </a:stretch>
          </a:blipFill>
        </p:spPr>
      </p:sp>
      <p:sp>
        <p:nvSpPr>
          <p:cNvPr id="13" name="TextBox 13"/>
          <p:cNvSpPr txBox="1"/>
          <p:nvPr/>
        </p:nvSpPr>
        <p:spPr>
          <a:xfrm>
            <a:off x="1445417" y="3588964"/>
            <a:ext cx="6881415" cy="4143367"/>
          </a:xfrm>
          <a:prstGeom prst="rect">
            <a:avLst/>
          </a:prstGeom>
        </p:spPr>
        <p:txBody>
          <a:bodyPr lIns="0" tIns="0" rIns="0" bIns="0" rtlCol="0" anchor="t">
            <a:spAutoFit/>
          </a:bodyPr>
          <a:lstStyle/>
          <a:p>
            <a:pPr algn="just">
              <a:lnSpc>
                <a:spcPts val="7399"/>
              </a:lnSpc>
              <a:spcBef>
                <a:spcPct val="0"/>
              </a:spcBef>
            </a:pPr>
            <a:r>
              <a:rPr lang="en-US" sz="5285">
                <a:solidFill>
                  <a:srgbClr val="402B2B"/>
                </a:solidFill>
                <a:latin typeface="Sugo Display"/>
              </a:rPr>
              <a:t>on the Mahayana tradition, a bodhisattva must pass 10 BHUMIS ("grounds" of "land") before attaining the so-called "Buddha-hood". </a:t>
            </a:r>
          </a:p>
        </p:txBody>
      </p:sp>
      <p:sp>
        <p:nvSpPr>
          <p:cNvPr id="14" name="TextBox 14"/>
          <p:cNvSpPr txBox="1"/>
          <p:nvPr/>
        </p:nvSpPr>
        <p:spPr>
          <a:xfrm>
            <a:off x="2394201" y="412060"/>
            <a:ext cx="14604188" cy="2045970"/>
          </a:xfrm>
          <a:prstGeom prst="rect">
            <a:avLst/>
          </a:prstGeom>
        </p:spPr>
        <p:txBody>
          <a:bodyPr lIns="0" tIns="0" rIns="0" bIns="0" rtlCol="0" anchor="t">
            <a:spAutoFit/>
          </a:bodyPr>
          <a:lstStyle/>
          <a:p>
            <a:pPr algn="ctr">
              <a:lnSpc>
                <a:spcPts val="16379"/>
              </a:lnSpc>
              <a:spcBef>
                <a:spcPct val="0"/>
              </a:spcBef>
            </a:pPr>
            <a:r>
              <a:rPr lang="en-US" sz="11700">
                <a:solidFill>
                  <a:srgbClr val="402B2B"/>
                </a:solidFill>
                <a:latin typeface="Sugo Display"/>
              </a:rPr>
              <a:t>BHUMIS and PARAMITAS</a:t>
            </a:r>
          </a:p>
        </p:txBody>
      </p:sp>
      <p:sp>
        <p:nvSpPr>
          <p:cNvPr id="15" name="TextBox 15"/>
          <p:cNvSpPr txBox="1"/>
          <p:nvPr/>
        </p:nvSpPr>
        <p:spPr>
          <a:xfrm>
            <a:off x="10116973" y="3598489"/>
            <a:ext cx="6881415" cy="6252106"/>
          </a:xfrm>
          <a:prstGeom prst="rect">
            <a:avLst/>
          </a:prstGeom>
        </p:spPr>
        <p:txBody>
          <a:bodyPr lIns="0" tIns="0" rIns="0" bIns="0" rtlCol="0" anchor="t">
            <a:spAutoFit/>
          </a:bodyPr>
          <a:lstStyle/>
          <a:p>
            <a:pPr algn="just">
              <a:lnSpc>
                <a:spcPts val="7096"/>
              </a:lnSpc>
              <a:spcBef>
                <a:spcPct val="0"/>
              </a:spcBef>
            </a:pPr>
            <a:r>
              <a:rPr lang="en-US" sz="5069">
                <a:solidFill>
                  <a:srgbClr val="402B2B"/>
                </a:solidFill>
                <a:latin typeface="Sugo Display"/>
              </a:rPr>
              <a:t>BHUMIS are associated with the PARAMITAS ("perfections") that is translated to as "to cross over the other shore", paramitas imply crossing from the "sea of suffering" to the "shore of happiness".</a:t>
            </a:r>
          </a:p>
        </p:txBody>
      </p:sp>
      <p:sp>
        <p:nvSpPr>
          <p:cNvPr id="16" name="Freeform 16"/>
          <p:cNvSpPr/>
          <p:nvPr/>
        </p:nvSpPr>
        <p:spPr>
          <a:xfrm rot="-213070">
            <a:off x="9339643" y="4133410"/>
            <a:ext cx="561236" cy="571961"/>
          </a:xfrm>
          <a:custGeom>
            <a:avLst/>
            <a:gdLst/>
            <a:ahLst/>
            <a:cxnLst/>
            <a:rect l="l" t="t" r="r" b="b"/>
            <a:pathLst>
              <a:path w="561236" h="571961">
                <a:moveTo>
                  <a:pt x="0" y="0"/>
                </a:moveTo>
                <a:lnTo>
                  <a:pt x="561236" y="0"/>
                </a:lnTo>
                <a:lnTo>
                  <a:pt x="561236" y="571961"/>
                </a:lnTo>
                <a:lnTo>
                  <a:pt x="0" y="571961"/>
                </a:lnTo>
                <a:lnTo>
                  <a:pt x="0" y="0"/>
                </a:lnTo>
                <a:close/>
              </a:path>
            </a:pathLst>
          </a:custGeom>
          <a:blipFill>
            <a:blip r:embed="rId11"/>
            <a:stretch>
              <a:fillRect/>
            </a:stretch>
          </a:blipFill>
        </p:spPr>
      </p:sp>
      <p:sp>
        <p:nvSpPr>
          <p:cNvPr id="17" name="Freeform 17"/>
          <p:cNvSpPr/>
          <p:nvPr/>
        </p:nvSpPr>
        <p:spPr>
          <a:xfrm rot="-213070">
            <a:off x="743180" y="4133410"/>
            <a:ext cx="561236" cy="571961"/>
          </a:xfrm>
          <a:custGeom>
            <a:avLst/>
            <a:gdLst/>
            <a:ahLst/>
            <a:cxnLst/>
            <a:rect l="l" t="t" r="r" b="b"/>
            <a:pathLst>
              <a:path w="561236" h="571961">
                <a:moveTo>
                  <a:pt x="0" y="0"/>
                </a:moveTo>
                <a:lnTo>
                  <a:pt x="561237" y="0"/>
                </a:lnTo>
                <a:lnTo>
                  <a:pt x="561237" y="571961"/>
                </a:lnTo>
                <a:lnTo>
                  <a:pt x="0" y="571961"/>
                </a:lnTo>
                <a:lnTo>
                  <a:pt x="0" y="0"/>
                </a:lnTo>
                <a:close/>
              </a:path>
            </a:pathLst>
          </a:custGeom>
          <a:blipFill>
            <a:blip r:embed="rId11"/>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sp>
      <p:grpSp>
        <p:nvGrpSpPr>
          <p:cNvPr id="3" name="Group 3"/>
          <p:cNvGrpSpPr>
            <a:grpSpLocks noChangeAspect="1"/>
          </p:cNvGrpSpPr>
          <p:nvPr/>
        </p:nvGrpSpPr>
        <p:grpSpPr>
          <a:xfrm rot="1287677">
            <a:off x="15496393" y="-4956871"/>
            <a:ext cx="12724547" cy="8812927"/>
            <a:chOff x="0" y="0"/>
            <a:chExt cx="3429000" cy="2374900"/>
          </a:xfrm>
        </p:grpSpPr>
        <p:sp>
          <p:nvSpPr>
            <p:cNvPr id="4" name="Freeform 4"/>
            <p:cNvSpPr/>
            <p:nvPr/>
          </p:nvSpPr>
          <p:spPr>
            <a:xfrm flipH="1">
              <a:off x="59944" y="76200"/>
              <a:ext cx="3340100" cy="2235200"/>
            </a:xfrm>
            <a:custGeom>
              <a:avLst/>
              <a:gdLst/>
              <a:ahLst/>
              <a:cxnLst/>
              <a:rect l="l" t="t" r="r" b="b"/>
              <a:pathLst>
                <a:path w="3340100" h="2235200">
                  <a:moveTo>
                    <a:pt x="1168400" y="25400"/>
                  </a:moveTo>
                  <a:lnTo>
                    <a:pt x="939800" y="0"/>
                  </a:lnTo>
                  <a:lnTo>
                    <a:pt x="698500" y="38100"/>
                  </a:lnTo>
                  <a:lnTo>
                    <a:pt x="355600" y="38100"/>
                  </a:lnTo>
                  <a:cubicBezTo>
                    <a:pt x="355600" y="38100"/>
                    <a:pt x="254000" y="12700"/>
                    <a:pt x="241300" y="38100"/>
                  </a:cubicBezTo>
                  <a:cubicBezTo>
                    <a:pt x="228600" y="63500"/>
                    <a:pt x="177800" y="228600"/>
                    <a:pt x="177800" y="228600"/>
                  </a:cubicBezTo>
                  <a:cubicBezTo>
                    <a:pt x="177800" y="228600"/>
                    <a:pt x="127000" y="304800"/>
                    <a:pt x="139700" y="355600"/>
                  </a:cubicBezTo>
                  <a:cubicBezTo>
                    <a:pt x="152400" y="406400"/>
                    <a:pt x="114300" y="520700"/>
                    <a:pt x="114300" y="520700"/>
                  </a:cubicBezTo>
                  <a:cubicBezTo>
                    <a:pt x="114300" y="520700"/>
                    <a:pt x="88900" y="571500"/>
                    <a:pt x="114300" y="622300"/>
                  </a:cubicBezTo>
                  <a:cubicBezTo>
                    <a:pt x="114300" y="622300"/>
                    <a:pt x="127000" y="762000"/>
                    <a:pt x="101600" y="812800"/>
                  </a:cubicBezTo>
                  <a:cubicBezTo>
                    <a:pt x="101600" y="812800"/>
                    <a:pt x="63500" y="838200"/>
                    <a:pt x="88900" y="1003300"/>
                  </a:cubicBezTo>
                  <a:lnTo>
                    <a:pt x="76200" y="1181100"/>
                  </a:lnTo>
                  <a:cubicBezTo>
                    <a:pt x="76200" y="1181100"/>
                    <a:pt x="101600" y="1257300"/>
                    <a:pt x="88900" y="1308100"/>
                  </a:cubicBezTo>
                  <a:lnTo>
                    <a:pt x="63500" y="1562100"/>
                  </a:lnTo>
                  <a:lnTo>
                    <a:pt x="12700" y="1701800"/>
                  </a:lnTo>
                  <a:lnTo>
                    <a:pt x="12700" y="1854200"/>
                  </a:lnTo>
                  <a:lnTo>
                    <a:pt x="0" y="1955800"/>
                  </a:lnTo>
                  <a:cubicBezTo>
                    <a:pt x="0" y="1955800"/>
                    <a:pt x="25400" y="2019300"/>
                    <a:pt x="127000" y="2044700"/>
                  </a:cubicBezTo>
                  <a:cubicBezTo>
                    <a:pt x="127000" y="2044700"/>
                    <a:pt x="190500" y="2044700"/>
                    <a:pt x="241300" y="2082800"/>
                  </a:cubicBezTo>
                  <a:cubicBezTo>
                    <a:pt x="292100" y="2120900"/>
                    <a:pt x="406400" y="2197100"/>
                    <a:pt x="469900" y="2184400"/>
                  </a:cubicBezTo>
                  <a:cubicBezTo>
                    <a:pt x="469900" y="2184400"/>
                    <a:pt x="622300" y="2171700"/>
                    <a:pt x="647700" y="2146300"/>
                  </a:cubicBezTo>
                  <a:cubicBezTo>
                    <a:pt x="647700" y="2146300"/>
                    <a:pt x="749300" y="2133600"/>
                    <a:pt x="774700" y="2133600"/>
                  </a:cubicBezTo>
                  <a:cubicBezTo>
                    <a:pt x="800100" y="2133600"/>
                    <a:pt x="863600" y="2146300"/>
                    <a:pt x="863600" y="2146300"/>
                  </a:cubicBezTo>
                  <a:cubicBezTo>
                    <a:pt x="863600" y="2146300"/>
                    <a:pt x="939800" y="2171700"/>
                    <a:pt x="977900" y="2159000"/>
                  </a:cubicBezTo>
                  <a:cubicBezTo>
                    <a:pt x="1016000" y="2146300"/>
                    <a:pt x="1041400" y="2146300"/>
                    <a:pt x="1117600" y="2159000"/>
                  </a:cubicBezTo>
                  <a:cubicBezTo>
                    <a:pt x="1117600" y="2159000"/>
                    <a:pt x="1143000" y="2184400"/>
                    <a:pt x="1320800" y="2184400"/>
                  </a:cubicBezTo>
                  <a:cubicBezTo>
                    <a:pt x="1320800" y="2184400"/>
                    <a:pt x="1473200" y="2235200"/>
                    <a:pt x="1549400" y="2184400"/>
                  </a:cubicBezTo>
                  <a:cubicBezTo>
                    <a:pt x="1549400" y="2184400"/>
                    <a:pt x="1574800" y="2146300"/>
                    <a:pt x="1790700" y="2159000"/>
                  </a:cubicBezTo>
                  <a:cubicBezTo>
                    <a:pt x="1790700" y="2159000"/>
                    <a:pt x="1943100" y="2171700"/>
                    <a:pt x="1968500" y="2159000"/>
                  </a:cubicBezTo>
                  <a:lnTo>
                    <a:pt x="2273300" y="2197100"/>
                  </a:lnTo>
                  <a:cubicBezTo>
                    <a:pt x="2273300" y="2197100"/>
                    <a:pt x="2616200" y="2184400"/>
                    <a:pt x="2667000" y="2171700"/>
                  </a:cubicBezTo>
                  <a:cubicBezTo>
                    <a:pt x="2717800" y="2159000"/>
                    <a:pt x="2921000" y="2120900"/>
                    <a:pt x="2946400" y="2146300"/>
                  </a:cubicBezTo>
                  <a:cubicBezTo>
                    <a:pt x="2971800" y="2171700"/>
                    <a:pt x="3124200" y="2171700"/>
                    <a:pt x="3149600" y="2159000"/>
                  </a:cubicBezTo>
                  <a:cubicBezTo>
                    <a:pt x="3175000" y="2146300"/>
                    <a:pt x="3213100" y="2044700"/>
                    <a:pt x="3225800" y="1993900"/>
                  </a:cubicBezTo>
                  <a:cubicBezTo>
                    <a:pt x="3238500" y="1943100"/>
                    <a:pt x="3238500" y="1803400"/>
                    <a:pt x="3238500" y="1778000"/>
                  </a:cubicBezTo>
                  <a:cubicBezTo>
                    <a:pt x="3238500" y="1752600"/>
                    <a:pt x="3276600" y="1714500"/>
                    <a:pt x="3276600" y="1714500"/>
                  </a:cubicBezTo>
                  <a:lnTo>
                    <a:pt x="3251200" y="1562100"/>
                  </a:lnTo>
                  <a:cubicBezTo>
                    <a:pt x="3251200" y="1562100"/>
                    <a:pt x="3251200" y="1435100"/>
                    <a:pt x="3276600" y="1397000"/>
                  </a:cubicBezTo>
                  <a:cubicBezTo>
                    <a:pt x="3302000" y="1358900"/>
                    <a:pt x="3276600" y="1206500"/>
                    <a:pt x="3276600" y="1206500"/>
                  </a:cubicBezTo>
                  <a:cubicBezTo>
                    <a:pt x="3276600" y="1206500"/>
                    <a:pt x="3302000" y="1079500"/>
                    <a:pt x="3289300" y="1041400"/>
                  </a:cubicBezTo>
                  <a:cubicBezTo>
                    <a:pt x="3276600" y="1003300"/>
                    <a:pt x="3263900" y="939800"/>
                    <a:pt x="3263900" y="901700"/>
                  </a:cubicBezTo>
                  <a:cubicBezTo>
                    <a:pt x="3263900" y="863600"/>
                    <a:pt x="3289300" y="673100"/>
                    <a:pt x="3289300" y="673100"/>
                  </a:cubicBezTo>
                  <a:lnTo>
                    <a:pt x="3314700" y="571500"/>
                  </a:lnTo>
                  <a:cubicBezTo>
                    <a:pt x="3314700" y="571500"/>
                    <a:pt x="3340100" y="508000"/>
                    <a:pt x="3327400" y="393700"/>
                  </a:cubicBezTo>
                  <a:cubicBezTo>
                    <a:pt x="3314700" y="279400"/>
                    <a:pt x="3327400" y="279400"/>
                    <a:pt x="3327400" y="279400"/>
                  </a:cubicBezTo>
                  <a:lnTo>
                    <a:pt x="3124200" y="190500"/>
                  </a:lnTo>
                  <a:cubicBezTo>
                    <a:pt x="3124200" y="190500"/>
                    <a:pt x="3022600" y="76200"/>
                    <a:pt x="2857500" y="76200"/>
                  </a:cubicBezTo>
                  <a:lnTo>
                    <a:pt x="2730500" y="114300"/>
                  </a:lnTo>
                  <a:cubicBezTo>
                    <a:pt x="2730500" y="114300"/>
                    <a:pt x="2679700" y="139700"/>
                    <a:pt x="2590800" y="127000"/>
                  </a:cubicBezTo>
                  <a:cubicBezTo>
                    <a:pt x="2501900" y="114300"/>
                    <a:pt x="2425700" y="88900"/>
                    <a:pt x="2425700" y="88900"/>
                  </a:cubicBezTo>
                  <a:cubicBezTo>
                    <a:pt x="2425700" y="88900"/>
                    <a:pt x="2336800" y="114300"/>
                    <a:pt x="2273300" y="88900"/>
                  </a:cubicBezTo>
                  <a:lnTo>
                    <a:pt x="2222500" y="76200"/>
                  </a:lnTo>
                  <a:lnTo>
                    <a:pt x="2197100" y="76200"/>
                  </a:lnTo>
                  <a:cubicBezTo>
                    <a:pt x="2197100" y="76200"/>
                    <a:pt x="2159000" y="50800"/>
                    <a:pt x="2133600" y="76200"/>
                  </a:cubicBezTo>
                  <a:cubicBezTo>
                    <a:pt x="2133600" y="76200"/>
                    <a:pt x="2108200" y="50800"/>
                    <a:pt x="2070100" y="63500"/>
                  </a:cubicBezTo>
                  <a:cubicBezTo>
                    <a:pt x="2070100" y="63500"/>
                    <a:pt x="1993900" y="38100"/>
                    <a:pt x="1993900" y="38100"/>
                  </a:cubicBezTo>
                  <a:cubicBezTo>
                    <a:pt x="1993900" y="38100"/>
                    <a:pt x="1905000" y="38100"/>
                    <a:pt x="1905000" y="38100"/>
                  </a:cubicBezTo>
                  <a:lnTo>
                    <a:pt x="1816100" y="63500"/>
                  </a:lnTo>
                  <a:lnTo>
                    <a:pt x="1574800" y="63500"/>
                  </a:lnTo>
                  <a:lnTo>
                    <a:pt x="1447800" y="50800"/>
                  </a:lnTo>
                  <a:lnTo>
                    <a:pt x="1397000" y="76200"/>
                  </a:lnTo>
                  <a:lnTo>
                    <a:pt x="1320800" y="50800"/>
                  </a:lnTo>
                  <a:lnTo>
                    <a:pt x="1168400" y="25400"/>
                  </a:lnTo>
                  <a:close/>
                </a:path>
              </a:pathLst>
            </a:custGeom>
            <a:blipFill>
              <a:blip r:embed="rId3"/>
              <a:stretch>
                <a:fillRect t="-60874" b="-60874"/>
              </a:stretch>
            </a:blipFill>
          </p:spPr>
        </p:sp>
        <p:sp>
          <p:nvSpPr>
            <p:cNvPr id="5" name="Freeform 5"/>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grpSp>
        <p:nvGrpSpPr>
          <p:cNvPr id="6" name="Group 6"/>
          <p:cNvGrpSpPr>
            <a:grpSpLocks noChangeAspect="1"/>
          </p:cNvGrpSpPr>
          <p:nvPr/>
        </p:nvGrpSpPr>
        <p:grpSpPr>
          <a:xfrm rot="-1733462">
            <a:off x="-6182292" y="5317748"/>
            <a:ext cx="8151613" cy="5645747"/>
            <a:chOff x="0" y="0"/>
            <a:chExt cx="3429000" cy="2374900"/>
          </a:xfrm>
        </p:grpSpPr>
        <p:sp>
          <p:nvSpPr>
            <p:cNvPr id="7" name="Freeform 7"/>
            <p:cNvSpPr/>
            <p:nvPr/>
          </p:nvSpPr>
          <p:spPr>
            <a:xfrm>
              <a:off x="50800" y="76200"/>
              <a:ext cx="3340100" cy="2235200"/>
            </a:xfrm>
            <a:custGeom>
              <a:avLst/>
              <a:gdLst/>
              <a:ahLst/>
              <a:cxnLst/>
              <a:rect l="l" t="t" r="r" b="b"/>
              <a:pathLst>
                <a:path w="3340100" h="22352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a:blip r:embed="rId5"/>
              <a:stretch>
                <a:fillRect t="-50618" b="-50618"/>
              </a:stretch>
            </a:blipFill>
          </p:spPr>
        </p:sp>
        <p:sp>
          <p:nvSpPr>
            <p:cNvPr id="8" name="Freeform 8"/>
            <p:cNvSpPr/>
            <p:nvPr/>
          </p:nvSpPr>
          <p:spPr>
            <a:xfrm>
              <a:off x="0" y="0"/>
              <a:ext cx="3429000" cy="2374900"/>
            </a:xfrm>
            <a:custGeom>
              <a:avLst/>
              <a:gdLst/>
              <a:ahLst/>
              <a:cxnLst/>
              <a:rect l="l" t="t" r="r" b="b"/>
              <a:pathLst>
                <a:path w="3429000" h="2374900">
                  <a:moveTo>
                    <a:pt x="3429000" y="2374900"/>
                  </a:moveTo>
                  <a:lnTo>
                    <a:pt x="0" y="2374900"/>
                  </a:lnTo>
                  <a:lnTo>
                    <a:pt x="0" y="0"/>
                  </a:lnTo>
                  <a:lnTo>
                    <a:pt x="3429000" y="0"/>
                  </a:lnTo>
                  <a:lnTo>
                    <a:pt x="3429000" y="2374900"/>
                  </a:lnTo>
                  <a:close/>
                </a:path>
              </a:pathLst>
            </a:custGeom>
            <a:blipFill>
              <a:blip r:embed="rId4"/>
              <a:stretch>
                <a:fillRect l="-2902" t="-10996" r="-2492" b="-11124"/>
              </a:stretch>
            </a:blipFill>
          </p:spPr>
        </p:sp>
      </p:grpSp>
      <p:sp>
        <p:nvSpPr>
          <p:cNvPr id="9" name="Freeform 9"/>
          <p:cNvSpPr/>
          <p:nvPr/>
        </p:nvSpPr>
        <p:spPr>
          <a:xfrm rot="-10800000" flipV="1">
            <a:off x="3036455" y="1397057"/>
            <a:ext cx="11784232" cy="7861243"/>
          </a:xfrm>
          <a:custGeom>
            <a:avLst/>
            <a:gdLst/>
            <a:ahLst/>
            <a:cxnLst/>
            <a:rect l="l" t="t" r="r" b="b"/>
            <a:pathLst>
              <a:path w="11784232" h="7861243">
                <a:moveTo>
                  <a:pt x="0" y="7861243"/>
                </a:moveTo>
                <a:lnTo>
                  <a:pt x="11784232" y="7861243"/>
                </a:lnTo>
                <a:lnTo>
                  <a:pt x="11784232" y="0"/>
                </a:lnTo>
                <a:lnTo>
                  <a:pt x="0" y="0"/>
                </a:lnTo>
                <a:lnTo>
                  <a:pt x="0" y="7861243"/>
                </a:lnTo>
                <a:close/>
              </a:path>
            </a:pathLst>
          </a:custGeom>
          <a:blipFill>
            <a:blip r:embed="rId6"/>
            <a:stretch>
              <a:fillRect/>
            </a:stretch>
          </a:blipFill>
        </p:spPr>
      </p:sp>
      <p:sp>
        <p:nvSpPr>
          <p:cNvPr id="10" name="Freeform 10"/>
          <p:cNvSpPr/>
          <p:nvPr/>
        </p:nvSpPr>
        <p:spPr>
          <a:xfrm>
            <a:off x="3806109" y="646023"/>
            <a:ext cx="1460924" cy="2058208"/>
          </a:xfrm>
          <a:custGeom>
            <a:avLst/>
            <a:gdLst/>
            <a:ahLst/>
            <a:cxnLst/>
            <a:rect l="l" t="t" r="r" b="b"/>
            <a:pathLst>
              <a:path w="1460924" h="2058208">
                <a:moveTo>
                  <a:pt x="0" y="0"/>
                </a:moveTo>
                <a:lnTo>
                  <a:pt x="1460924" y="0"/>
                </a:lnTo>
                <a:lnTo>
                  <a:pt x="1460924" y="2058208"/>
                </a:lnTo>
                <a:lnTo>
                  <a:pt x="0" y="2058208"/>
                </a:lnTo>
                <a:lnTo>
                  <a:pt x="0" y="0"/>
                </a:lnTo>
                <a:close/>
              </a:path>
            </a:pathLst>
          </a:custGeom>
          <a:blipFill>
            <a:blip r:embed="rId7"/>
            <a:stretch>
              <a:fillRect/>
            </a:stretch>
          </a:blipFill>
        </p:spPr>
      </p:sp>
      <p:grpSp>
        <p:nvGrpSpPr>
          <p:cNvPr id="11" name="Group 11"/>
          <p:cNvGrpSpPr/>
          <p:nvPr/>
        </p:nvGrpSpPr>
        <p:grpSpPr>
          <a:xfrm>
            <a:off x="4536571" y="4852106"/>
            <a:ext cx="9214857" cy="193081"/>
            <a:chOff x="0" y="0"/>
            <a:chExt cx="12286476" cy="257441"/>
          </a:xfrm>
        </p:grpSpPr>
        <p:sp>
          <p:nvSpPr>
            <p:cNvPr id="12" name="Freeform 12"/>
            <p:cNvSpPr/>
            <p:nvPr/>
          </p:nvSpPr>
          <p:spPr>
            <a:xfrm>
              <a:off x="0" y="0"/>
              <a:ext cx="4174821" cy="197665"/>
            </a:xfrm>
            <a:custGeom>
              <a:avLst/>
              <a:gdLst/>
              <a:ahLst/>
              <a:cxnLst/>
              <a:rect l="l" t="t" r="r" b="b"/>
              <a:pathLst>
                <a:path w="4174821" h="197665">
                  <a:moveTo>
                    <a:pt x="0" y="0"/>
                  </a:moveTo>
                  <a:lnTo>
                    <a:pt x="4174821" y="0"/>
                  </a:lnTo>
                  <a:lnTo>
                    <a:pt x="4174821" y="197665"/>
                  </a:lnTo>
                  <a:lnTo>
                    <a:pt x="0" y="197665"/>
                  </a:lnTo>
                  <a:lnTo>
                    <a:pt x="0" y="0"/>
                  </a:lnTo>
                  <a:close/>
                </a:path>
              </a:pathLst>
            </a:custGeom>
            <a:blipFill>
              <a:blip r:embed="rId8">
                <a:extLst>
                  <a:ext uri="{96DAC541-7B7A-43D3-8B79-37D633B846F1}">
                    <asvg:svgBlip xmlns:asvg="http://schemas.microsoft.com/office/drawing/2016/SVG/main" r:embed="rId9"/>
                  </a:ext>
                </a:extLst>
              </a:blip>
              <a:stretch>
                <a:fillRect l="-53181"/>
              </a:stretch>
            </a:blipFill>
          </p:spPr>
        </p:sp>
        <p:sp>
          <p:nvSpPr>
            <p:cNvPr id="13" name="Freeform 13"/>
            <p:cNvSpPr/>
            <p:nvPr/>
          </p:nvSpPr>
          <p:spPr>
            <a:xfrm>
              <a:off x="3946221" y="29888"/>
              <a:ext cx="6395056" cy="197665"/>
            </a:xfrm>
            <a:custGeom>
              <a:avLst/>
              <a:gdLst/>
              <a:ahLst/>
              <a:cxnLst/>
              <a:rect l="l" t="t" r="r" b="b"/>
              <a:pathLst>
                <a:path w="6395056" h="197665">
                  <a:moveTo>
                    <a:pt x="0" y="0"/>
                  </a:moveTo>
                  <a:lnTo>
                    <a:pt x="6395056" y="0"/>
                  </a:lnTo>
                  <a:lnTo>
                    <a:pt x="6395056" y="197665"/>
                  </a:lnTo>
                  <a:lnTo>
                    <a:pt x="0" y="19766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112677" y="59776"/>
              <a:ext cx="2173799" cy="197665"/>
            </a:xfrm>
            <a:custGeom>
              <a:avLst/>
              <a:gdLst/>
              <a:ahLst/>
              <a:cxnLst/>
              <a:rect l="l" t="t" r="r" b="b"/>
              <a:pathLst>
                <a:path w="2173799" h="197665">
                  <a:moveTo>
                    <a:pt x="0" y="0"/>
                  </a:moveTo>
                  <a:lnTo>
                    <a:pt x="2173799" y="0"/>
                  </a:lnTo>
                  <a:lnTo>
                    <a:pt x="2173799" y="197665"/>
                  </a:lnTo>
                  <a:lnTo>
                    <a:pt x="0" y="197665"/>
                  </a:lnTo>
                  <a:lnTo>
                    <a:pt x="0" y="0"/>
                  </a:lnTo>
                  <a:close/>
                </a:path>
              </a:pathLst>
            </a:custGeom>
            <a:blipFill>
              <a:blip r:embed="rId8">
                <a:extLst>
                  <a:ext uri="{96DAC541-7B7A-43D3-8B79-37D633B846F1}">
                    <asvg:svgBlip xmlns:asvg="http://schemas.microsoft.com/office/drawing/2016/SVG/main" r:embed="rId9"/>
                  </a:ext>
                </a:extLst>
              </a:blip>
              <a:stretch>
                <a:fillRect r="-194188"/>
              </a:stretch>
            </a:blipFill>
          </p:spPr>
        </p:sp>
      </p:grpSp>
      <p:sp>
        <p:nvSpPr>
          <p:cNvPr id="15" name="TextBox 15"/>
          <p:cNvSpPr txBox="1"/>
          <p:nvPr/>
        </p:nvSpPr>
        <p:spPr>
          <a:xfrm>
            <a:off x="4062556" y="2612625"/>
            <a:ext cx="10162888" cy="2112011"/>
          </a:xfrm>
          <a:prstGeom prst="rect">
            <a:avLst/>
          </a:prstGeom>
        </p:spPr>
        <p:txBody>
          <a:bodyPr lIns="0" tIns="0" rIns="0" bIns="0" rtlCol="0" anchor="t">
            <a:spAutoFit/>
          </a:bodyPr>
          <a:lstStyle/>
          <a:p>
            <a:pPr algn="ctr">
              <a:lnSpc>
                <a:spcPts val="16939"/>
              </a:lnSpc>
              <a:spcBef>
                <a:spcPct val="0"/>
              </a:spcBef>
            </a:pPr>
            <a:r>
              <a:rPr lang="en-US" sz="12099">
                <a:solidFill>
                  <a:srgbClr val="402B2B"/>
                </a:solidFill>
                <a:latin typeface="Sugo Display"/>
              </a:rPr>
              <a:t>Conclusions</a:t>
            </a:r>
          </a:p>
        </p:txBody>
      </p:sp>
      <p:sp>
        <p:nvSpPr>
          <p:cNvPr id="16" name="Freeform 16"/>
          <p:cNvSpPr/>
          <p:nvPr/>
        </p:nvSpPr>
        <p:spPr>
          <a:xfrm rot="745264">
            <a:off x="13255081" y="8556647"/>
            <a:ext cx="3539486" cy="929115"/>
          </a:xfrm>
          <a:custGeom>
            <a:avLst/>
            <a:gdLst/>
            <a:ahLst/>
            <a:cxnLst/>
            <a:rect l="l" t="t" r="r" b="b"/>
            <a:pathLst>
              <a:path w="3539486" h="929115">
                <a:moveTo>
                  <a:pt x="0" y="0"/>
                </a:moveTo>
                <a:lnTo>
                  <a:pt x="3539486" y="0"/>
                </a:lnTo>
                <a:lnTo>
                  <a:pt x="3539486" y="929115"/>
                </a:lnTo>
                <a:lnTo>
                  <a:pt x="0" y="929115"/>
                </a:lnTo>
                <a:lnTo>
                  <a:pt x="0" y="0"/>
                </a:lnTo>
                <a:close/>
              </a:path>
            </a:pathLst>
          </a:custGeom>
          <a:blipFill>
            <a:blip r:embed="rId10"/>
            <a:stretch>
              <a:fillRect/>
            </a:stretch>
          </a:blipFill>
        </p:spPr>
      </p:sp>
      <p:sp>
        <p:nvSpPr>
          <p:cNvPr id="17" name="Freeform 17"/>
          <p:cNvSpPr/>
          <p:nvPr/>
        </p:nvSpPr>
        <p:spPr>
          <a:xfrm rot="-33560">
            <a:off x="14036150" y="5286120"/>
            <a:ext cx="578335" cy="589386"/>
          </a:xfrm>
          <a:custGeom>
            <a:avLst/>
            <a:gdLst/>
            <a:ahLst/>
            <a:cxnLst/>
            <a:rect l="l" t="t" r="r" b="b"/>
            <a:pathLst>
              <a:path w="578335" h="589386">
                <a:moveTo>
                  <a:pt x="0" y="0"/>
                </a:moveTo>
                <a:lnTo>
                  <a:pt x="578335" y="0"/>
                </a:lnTo>
                <a:lnTo>
                  <a:pt x="578335" y="589386"/>
                </a:lnTo>
                <a:lnTo>
                  <a:pt x="0" y="589386"/>
                </a:lnTo>
                <a:lnTo>
                  <a:pt x="0" y="0"/>
                </a:lnTo>
                <a:close/>
              </a:path>
            </a:pathLst>
          </a:custGeom>
          <a:blipFill>
            <a:blip r:embed="rId11"/>
            <a:stretch>
              <a:fillRect/>
            </a:stretch>
          </a:blipFill>
        </p:spPr>
      </p:sp>
      <p:sp>
        <p:nvSpPr>
          <p:cNvPr id="18" name="Freeform 18"/>
          <p:cNvSpPr/>
          <p:nvPr/>
        </p:nvSpPr>
        <p:spPr>
          <a:xfrm rot="-7464855">
            <a:off x="15848670" y="2239356"/>
            <a:ext cx="4501837" cy="1212497"/>
          </a:xfrm>
          <a:custGeom>
            <a:avLst/>
            <a:gdLst/>
            <a:ahLst/>
            <a:cxnLst/>
            <a:rect l="l" t="t" r="r" b="b"/>
            <a:pathLst>
              <a:path w="4501837" h="1212497">
                <a:moveTo>
                  <a:pt x="0" y="0"/>
                </a:moveTo>
                <a:lnTo>
                  <a:pt x="4501837" y="0"/>
                </a:lnTo>
                <a:lnTo>
                  <a:pt x="4501837" y="1212497"/>
                </a:lnTo>
                <a:lnTo>
                  <a:pt x="0" y="1212497"/>
                </a:lnTo>
                <a:lnTo>
                  <a:pt x="0" y="0"/>
                </a:lnTo>
                <a:close/>
              </a:path>
            </a:pathLst>
          </a:custGeom>
          <a:blipFill>
            <a:blip r:embed="rId12">
              <a:alphaModFix amt="70000"/>
            </a:blip>
            <a:stretch>
              <a:fillRect l="-38119"/>
            </a:stretch>
          </a:blipFill>
        </p:spPr>
      </p:sp>
      <p:sp>
        <p:nvSpPr>
          <p:cNvPr id="19" name="Freeform 19"/>
          <p:cNvSpPr/>
          <p:nvPr/>
        </p:nvSpPr>
        <p:spPr>
          <a:xfrm rot="-4376618">
            <a:off x="-804131" y="-877951"/>
            <a:ext cx="1472888" cy="3813303"/>
          </a:xfrm>
          <a:custGeom>
            <a:avLst/>
            <a:gdLst/>
            <a:ahLst/>
            <a:cxnLst/>
            <a:rect l="l" t="t" r="r" b="b"/>
            <a:pathLst>
              <a:path w="1472888" h="3813303">
                <a:moveTo>
                  <a:pt x="0" y="0"/>
                </a:moveTo>
                <a:lnTo>
                  <a:pt x="1472888" y="0"/>
                </a:lnTo>
                <a:lnTo>
                  <a:pt x="1472888" y="3813302"/>
                </a:lnTo>
                <a:lnTo>
                  <a:pt x="0" y="3813302"/>
                </a:lnTo>
                <a:lnTo>
                  <a:pt x="0" y="0"/>
                </a:lnTo>
                <a:close/>
              </a:path>
            </a:pathLst>
          </a:custGeom>
          <a:blipFill>
            <a:blip r:embed="rId13">
              <a:alphaModFix amt="88000"/>
            </a:blip>
            <a:stretch>
              <a:fillRect/>
            </a:stretch>
          </a:blipFill>
        </p:spPr>
      </p:sp>
      <p:sp>
        <p:nvSpPr>
          <p:cNvPr id="20" name="Freeform 20"/>
          <p:cNvSpPr/>
          <p:nvPr/>
        </p:nvSpPr>
        <p:spPr>
          <a:xfrm rot="-3311410">
            <a:off x="-722429" y="9445535"/>
            <a:ext cx="3502258" cy="1322479"/>
          </a:xfrm>
          <a:custGeom>
            <a:avLst/>
            <a:gdLst/>
            <a:ahLst/>
            <a:cxnLst/>
            <a:rect l="l" t="t" r="r" b="b"/>
            <a:pathLst>
              <a:path w="3502258" h="1322479">
                <a:moveTo>
                  <a:pt x="0" y="0"/>
                </a:moveTo>
                <a:lnTo>
                  <a:pt x="3502258" y="0"/>
                </a:lnTo>
                <a:lnTo>
                  <a:pt x="3502258" y="1322479"/>
                </a:lnTo>
                <a:lnTo>
                  <a:pt x="0" y="1322479"/>
                </a:lnTo>
                <a:lnTo>
                  <a:pt x="0" y="0"/>
                </a:lnTo>
                <a:close/>
              </a:path>
            </a:pathLst>
          </a:custGeom>
          <a:blipFill>
            <a:blip r:embed="rId12">
              <a:alphaModFix amt="70000"/>
            </a:blip>
            <a:stretch>
              <a:fillRect l="-93644"/>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sp>
      <p:grpSp>
        <p:nvGrpSpPr>
          <p:cNvPr id="3" name="Group 3"/>
          <p:cNvGrpSpPr/>
          <p:nvPr/>
        </p:nvGrpSpPr>
        <p:grpSpPr>
          <a:xfrm>
            <a:off x="734279" y="386155"/>
            <a:ext cx="16819441" cy="9514689"/>
            <a:chOff x="0" y="0"/>
            <a:chExt cx="22425921" cy="12686252"/>
          </a:xfrm>
        </p:grpSpPr>
        <p:sp>
          <p:nvSpPr>
            <p:cNvPr id="4" name="Freeform 4"/>
            <p:cNvSpPr/>
            <p:nvPr/>
          </p:nvSpPr>
          <p:spPr>
            <a:xfrm flipH="1">
              <a:off x="18129687" y="63500"/>
              <a:ext cx="4296235" cy="12622752"/>
            </a:xfrm>
            <a:custGeom>
              <a:avLst/>
              <a:gdLst/>
              <a:ahLst/>
              <a:cxnLst/>
              <a:rect l="l" t="t" r="r" b="b"/>
              <a:pathLst>
                <a:path w="4296235" h="12622752">
                  <a:moveTo>
                    <a:pt x="4296234" y="0"/>
                  </a:moveTo>
                  <a:lnTo>
                    <a:pt x="0" y="0"/>
                  </a:lnTo>
                  <a:lnTo>
                    <a:pt x="0" y="12622752"/>
                  </a:lnTo>
                  <a:lnTo>
                    <a:pt x="4296234" y="12622752"/>
                  </a:lnTo>
                  <a:lnTo>
                    <a:pt x="4296234" y="0"/>
                  </a:lnTo>
                  <a:close/>
                </a:path>
              </a:pathLst>
            </a:custGeom>
            <a:blipFill>
              <a:blip r:embed="rId3"/>
              <a:stretch>
                <a:fillRect r="-340429"/>
              </a:stretch>
            </a:blipFill>
          </p:spPr>
        </p:sp>
        <p:sp>
          <p:nvSpPr>
            <p:cNvPr id="5" name="Freeform 5"/>
            <p:cNvSpPr/>
            <p:nvPr/>
          </p:nvSpPr>
          <p:spPr>
            <a:xfrm flipH="1">
              <a:off x="0" y="0"/>
              <a:ext cx="18921873" cy="12622752"/>
            </a:xfrm>
            <a:custGeom>
              <a:avLst/>
              <a:gdLst/>
              <a:ahLst/>
              <a:cxnLst/>
              <a:rect l="l" t="t" r="r" b="b"/>
              <a:pathLst>
                <a:path w="18921873" h="12622752">
                  <a:moveTo>
                    <a:pt x="18921873" y="0"/>
                  </a:moveTo>
                  <a:lnTo>
                    <a:pt x="0" y="0"/>
                  </a:lnTo>
                  <a:lnTo>
                    <a:pt x="0" y="12622752"/>
                  </a:lnTo>
                  <a:lnTo>
                    <a:pt x="18921873" y="12622752"/>
                  </a:lnTo>
                  <a:lnTo>
                    <a:pt x="18921873" y="0"/>
                  </a:lnTo>
                  <a:close/>
                </a:path>
              </a:pathLst>
            </a:custGeom>
            <a:blipFill>
              <a:blip r:embed="rId3"/>
              <a:stretch>
                <a:fillRect/>
              </a:stretch>
            </a:blipFill>
          </p:spPr>
        </p:sp>
      </p:grpSp>
      <p:sp>
        <p:nvSpPr>
          <p:cNvPr id="6" name="Freeform 6"/>
          <p:cNvSpPr/>
          <p:nvPr/>
        </p:nvSpPr>
        <p:spPr>
          <a:xfrm rot="-68087">
            <a:off x="8719760" y="596354"/>
            <a:ext cx="848479" cy="864692"/>
          </a:xfrm>
          <a:custGeom>
            <a:avLst/>
            <a:gdLst/>
            <a:ahLst/>
            <a:cxnLst/>
            <a:rect l="l" t="t" r="r" b="b"/>
            <a:pathLst>
              <a:path w="848479" h="864692">
                <a:moveTo>
                  <a:pt x="0" y="0"/>
                </a:moveTo>
                <a:lnTo>
                  <a:pt x="848480" y="0"/>
                </a:lnTo>
                <a:lnTo>
                  <a:pt x="848480" y="864692"/>
                </a:lnTo>
                <a:lnTo>
                  <a:pt x="0" y="864692"/>
                </a:lnTo>
                <a:lnTo>
                  <a:pt x="0" y="0"/>
                </a:lnTo>
                <a:close/>
              </a:path>
            </a:pathLst>
          </a:custGeom>
          <a:blipFill>
            <a:blip r:embed="rId4"/>
            <a:stretch>
              <a:fillRect/>
            </a:stretch>
          </a:blipFill>
        </p:spPr>
      </p:sp>
      <p:sp>
        <p:nvSpPr>
          <p:cNvPr id="7" name="TextBox 7"/>
          <p:cNvSpPr txBox="1"/>
          <p:nvPr/>
        </p:nvSpPr>
        <p:spPr>
          <a:xfrm>
            <a:off x="2695270" y="2653789"/>
            <a:ext cx="8763611" cy="5153121"/>
          </a:xfrm>
          <a:prstGeom prst="rect">
            <a:avLst/>
          </a:prstGeom>
        </p:spPr>
        <p:txBody>
          <a:bodyPr lIns="0" tIns="0" rIns="0" bIns="0" rtlCol="0" anchor="t">
            <a:spAutoFit/>
          </a:bodyPr>
          <a:lstStyle/>
          <a:p>
            <a:pPr algn="ctr">
              <a:lnSpc>
                <a:spcPts val="19145"/>
              </a:lnSpc>
            </a:pPr>
            <a:r>
              <a:rPr lang="en-US" sz="22262" spc="244">
                <a:solidFill>
                  <a:srgbClr val="402B2B"/>
                </a:solidFill>
                <a:latin typeface="Sugo Display"/>
              </a:rPr>
              <a:t>Thank</a:t>
            </a:r>
          </a:p>
          <a:p>
            <a:pPr algn="ctr">
              <a:lnSpc>
                <a:spcPts val="19145"/>
              </a:lnSpc>
            </a:pPr>
            <a:r>
              <a:rPr lang="en-US" sz="22262" spc="244">
                <a:solidFill>
                  <a:srgbClr val="402B2B"/>
                </a:solidFill>
                <a:latin typeface="Sugo Display"/>
              </a:rPr>
              <a:t>you!</a:t>
            </a:r>
          </a:p>
        </p:txBody>
      </p:sp>
      <p:grpSp>
        <p:nvGrpSpPr>
          <p:cNvPr id="8" name="Group 8"/>
          <p:cNvGrpSpPr/>
          <p:nvPr/>
        </p:nvGrpSpPr>
        <p:grpSpPr>
          <a:xfrm>
            <a:off x="4329016" y="8380473"/>
            <a:ext cx="5496119" cy="86142"/>
            <a:chOff x="0" y="0"/>
            <a:chExt cx="7328159" cy="114856"/>
          </a:xfrm>
        </p:grpSpPr>
        <p:sp>
          <p:nvSpPr>
            <p:cNvPr id="9" name="Freeform 9"/>
            <p:cNvSpPr/>
            <p:nvPr/>
          </p:nvSpPr>
          <p:spPr>
            <a:xfrm>
              <a:off x="0" y="0"/>
              <a:ext cx="3715927" cy="114856"/>
            </a:xfrm>
            <a:custGeom>
              <a:avLst/>
              <a:gdLst/>
              <a:ahLst/>
              <a:cxnLst/>
              <a:rect l="l" t="t" r="r" b="b"/>
              <a:pathLst>
                <a:path w="3715927" h="114856">
                  <a:moveTo>
                    <a:pt x="0" y="0"/>
                  </a:moveTo>
                  <a:lnTo>
                    <a:pt x="3715927" y="0"/>
                  </a:lnTo>
                  <a:lnTo>
                    <a:pt x="3715927" y="114856"/>
                  </a:lnTo>
                  <a:lnTo>
                    <a:pt x="0" y="1148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Freeform 10"/>
            <p:cNvSpPr/>
            <p:nvPr/>
          </p:nvSpPr>
          <p:spPr>
            <a:xfrm>
              <a:off x="3612232" y="0"/>
              <a:ext cx="3715927" cy="114856"/>
            </a:xfrm>
            <a:custGeom>
              <a:avLst/>
              <a:gdLst/>
              <a:ahLst/>
              <a:cxnLst/>
              <a:rect l="l" t="t" r="r" b="b"/>
              <a:pathLst>
                <a:path w="3715927" h="114856">
                  <a:moveTo>
                    <a:pt x="0" y="0"/>
                  </a:moveTo>
                  <a:lnTo>
                    <a:pt x="3715927" y="0"/>
                  </a:lnTo>
                  <a:lnTo>
                    <a:pt x="3715927" y="114856"/>
                  </a:lnTo>
                  <a:lnTo>
                    <a:pt x="0" y="1148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681</Words>
  <Application>Microsoft Office PowerPoint</Application>
  <PresentationFormat>Custom</PresentationFormat>
  <Paragraphs>97</Paragraphs>
  <Slides>15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Amiko Ultra-Bold</vt:lpstr>
      <vt:lpstr>Atkinson Hyperlegible Italics</vt:lpstr>
      <vt:lpstr>Atkinson Hyperlegible</vt:lpstr>
      <vt:lpstr>Sugo Display</vt:lpstr>
      <vt:lpstr>Calibri</vt:lpstr>
      <vt:lpstr>Atkinson Hyperlegible Bold</vt:lpstr>
      <vt:lpstr>Lovelo</vt:lpstr>
      <vt:lpstr>Arimo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MAHAYANA BUDDHISM (GROUP 2)</dc:title>
  <dc:creator>PC 1</dc:creator>
  <cp:lastModifiedBy>marilou mendoza</cp:lastModifiedBy>
  <cp:revision>1</cp:revision>
  <dcterms:created xsi:type="dcterms:W3CDTF">2006-08-16T00:00:00Z</dcterms:created>
  <dcterms:modified xsi:type="dcterms:W3CDTF">2024-04-04T12:00:11Z</dcterms:modified>
  <dc:identifier>DAGBVW7MCXA</dc:identifier>
</cp:coreProperties>
</file>