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Alice" panose="020B0604020202020204" charset="0"/>
      <p:regular r:id="rId25"/>
    </p:embeddedFont>
    <p:embeddedFont>
      <p:font typeface="Carelia" panose="020B0604020202020204" charset="0"/>
      <p:regular r:id="rId26"/>
    </p:embeddedFont>
    <p:embeddedFont>
      <p:font typeface="Glacial Indifference" panose="020B0604020202020204" charset="0"/>
      <p:regular r:id="rId27"/>
    </p:embeddedFont>
    <p:embeddedFont>
      <p:font typeface="TAN Kindre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5" d="100"/>
          <a:sy n="45" d="100"/>
        </p:scale>
        <p:origin x="91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6.jpeg"/><Relationship Id="rId3" Type="http://schemas.openxmlformats.org/officeDocument/2006/relationships/image" Target="../media/image2.jpeg"/><Relationship Id="rId7" Type="http://schemas.openxmlformats.org/officeDocument/2006/relationships/image" Target="../media/image5.jpeg"/><Relationship Id="rId12"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9.png"/><Relationship Id="rId5" Type="http://schemas.openxmlformats.org/officeDocument/2006/relationships/image" Target="../media/image7.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14.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jpeg"/><Relationship Id="rId7"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6.pn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7.png"/><Relationship Id="rId12"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3.png"/><Relationship Id="rId5" Type="http://schemas.openxmlformats.org/officeDocument/2006/relationships/image" Target="../media/image5.jpeg"/><Relationship Id="rId10"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jpe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4.jpeg"/><Relationship Id="rId5" Type="http://schemas.openxmlformats.org/officeDocument/2006/relationships/image" Target="../media/image5.jpe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jpeg"/><Relationship Id="rId7"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6.pn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jpe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6.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jpe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6.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pn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9.png"/><Relationship Id="rId5" Type="http://schemas.openxmlformats.org/officeDocument/2006/relationships/image" Target="../media/image26.pn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5.jpeg"/></Relationships>
</file>

<file path=ppt/slides/_rels/slide1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0.png"/><Relationship Id="rId5" Type="http://schemas.openxmlformats.org/officeDocument/2006/relationships/image" Target="../media/image26.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4.jpeg"/><Relationship Id="rId7"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9.png"/><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35.jpeg"/></Relationships>
</file>

<file path=ppt/slides/_rels/slide2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5.jpeg"/><Relationship Id="rId7" Type="http://schemas.openxmlformats.org/officeDocument/2006/relationships/image" Target="../media/image3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1.png"/><Relationship Id="rId5" Type="http://schemas.openxmlformats.org/officeDocument/2006/relationships/image" Target="../media/image17.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11.png"/><Relationship Id="rId5" Type="http://schemas.openxmlformats.org/officeDocument/2006/relationships/image" Target="../media/image17.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jpeg"/><Relationship Id="rId7"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8.jpeg"/><Relationship Id="rId11" Type="http://schemas.openxmlformats.org/officeDocument/2006/relationships/image" Target="../media/image12.png"/><Relationship Id="rId5" Type="http://schemas.openxmlformats.org/officeDocument/2006/relationships/image" Target="../media/image1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275401">
            <a:off x="3222365" y="963515"/>
            <a:ext cx="12070546" cy="8359971"/>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2183834">
            <a:off x="2786027" y="2157359"/>
            <a:ext cx="9169826" cy="6350954"/>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9" name="Group 9"/>
          <p:cNvGrpSpPr>
            <a:grpSpLocks noChangeAspect="1"/>
          </p:cNvGrpSpPr>
          <p:nvPr/>
        </p:nvGrpSpPr>
        <p:grpSpPr>
          <a:xfrm rot="-10101156">
            <a:off x="10789186" y="1079477"/>
            <a:ext cx="4921956" cy="7315995"/>
            <a:chOff x="0" y="0"/>
            <a:chExt cx="3175000" cy="4719320"/>
          </a:xfrm>
        </p:grpSpPr>
        <p:sp>
          <p:nvSpPr>
            <p:cNvPr id="10" name="Freeform 10"/>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6"/>
              <a:stretch>
                <a:fillRect l="-113593" r="-237551"/>
              </a:stretch>
            </a:blipFill>
          </p:spPr>
        </p:sp>
        <p:sp>
          <p:nvSpPr>
            <p:cNvPr id="11" name="Freeform 11"/>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7"/>
              <a:stretch>
                <a:fillRect l="-4322" t="-3535" r="-518"/>
              </a:stretch>
            </a:blipFill>
          </p:spPr>
        </p:sp>
      </p:grpSp>
      <p:sp>
        <p:nvSpPr>
          <p:cNvPr id="12" name="Freeform 12"/>
          <p:cNvSpPr/>
          <p:nvPr/>
        </p:nvSpPr>
        <p:spPr>
          <a:xfrm rot="-296991">
            <a:off x="3055702" y="1435689"/>
            <a:ext cx="12128005" cy="7794293"/>
          </a:xfrm>
          <a:custGeom>
            <a:avLst/>
            <a:gdLst/>
            <a:ahLst/>
            <a:cxnLst/>
            <a:rect l="l" t="t" r="r" b="b"/>
            <a:pathLst>
              <a:path w="12128005" h="7794293">
                <a:moveTo>
                  <a:pt x="0" y="0"/>
                </a:moveTo>
                <a:lnTo>
                  <a:pt x="12128006" y="0"/>
                </a:lnTo>
                <a:lnTo>
                  <a:pt x="12128006" y="7794293"/>
                </a:lnTo>
                <a:lnTo>
                  <a:pt x="0" y="7794293"/>
                </a:lnTo>
                <a:lnTo>
                  <a:pt x="0" y="0"/>
                </a:lnTo>
                <a:close/>
              </a:path>
            </a:pathLst>
          </a:custGeom>
          <a:blipFill>
            <a:blip r:embed="rId8"/>
            <a:stretch>
              <a:fillRect/>
            </a:stretch>
          </a:blipFill>
        </p:spPr>
      </p:sp>
      <p:sp>
        <p:nvSpPr>
          <p:cNvPr id="13" name="Freeform 13"/>
          <p:cNvSpPr/>
          <p:nvPr/>
        </p:nvSpPr>
        <p:spPr>
          <a:xfrm rot="-2700000">
            <a:off x="-3021635" y="2042349"/>
            <a:ext cx="5117166" cy="1272895"/>
          </a:xfrm>
          <a:custGeom>
            <a:avLst/>
            <a:gdLst/>
            <a:ahLst/>
            <a:cxnLst/>
            <a:rect l="l" t="t" r="r" b="b"/>
            <a:pathLst>
              <a:path w="5117166" h="1272895">
                <a:moveTo>
                  <a:pt x="0" y="0"/>
                </a:moveTo>
                <a:lnTo>
                  <a:pt x="5117167" y="0"/>
                </a:lnTo>
                <a:lnTo>
                  <a:pt x="5117167" y="1272895"/>
                </a:lnTo>
                <a:lnTo>
                  <a:pt x="0" y="1272895"/>
                </a:lnTo>
                <a:lnTo>
                  <a:pt x="0" y="0"/>
                </a:lnTo>
                <a:close/>
              </a:path>
            </a:pathLst>
          </a:custGeom>
          <a:blipFill>
            <a:blip r:embed="rId9"/>
            <a:stretch>
              <a:fillRect/>
            </a:stretch>
          </a:blipFill>
        </p:spPr>
      </p:sp>
      <p:sp>
        <p:nvSpPr>
          <p:cNvPr id="14" name="Freeform 14"/>
          <p:cNvSpPr/>
          <p:nvPr/>
        </p:nvSpPr>
        <p:spPr>
          <a:xfrm rot="-3569674">
            <a:off x="-2435523" y="-1078537"/>
            <a:ext cx="3944942" cy="3875906"/>
          </a:xfrm>
          <a:custGeom>
            <a:avLst/>
            <a:gdLst/>
            <a:ahLst/>
            <a:cxnLst/>
            <a:rect l="l" t="t" r="r" b="b"/>
            <a:pathLst>
              <a:path w="3944942" h="3875906">
                <a:moveTo>
                  <a:pt x="0" y="0"/>
                </a:moveTo>
                <a:lnTo>
                  <a:pt x="3944943" y="0"/>
                </a:lnTo>
                <a:lnTo>
                  <a:pt x="3944943" y="3875906"/>
                </a:lnTo>
                <a:lnTo>
                  <a:pt x="0" y="3875906"/>
                </a:lnTo>
                <a:lnTo>
                  <a:pt x="0" y="0"/>
                </a:lnTo>
                <a:close/>
              </a:path>
            </a:pathLst>
          </a:custGeom>
          <a:blipFill>
            <a:blip r:embed="rId10"/>
            <a:stretch>
              <a:fillRect/>
            </a:stretch>
          </a:blipFill>
        </p:spPr>
      </p:sp>
      <p:sp>
        <p:nvSpPr>
          <p:cNvPr id="15" name="Freeform 15"/>
          <p:cNvSpPr/>
          <p:nvPr/>
        </p:nvSpPr>
        <p:spPr>
          <a:xfrm rot="1025603">
            <a:off x="-1458512" y="7218919"/>
            <a:ext cx="4019186" cy="6136162"/>
          </a:xfrm>
          <a:custGeom>
            <a:avLst/>
            <a:gdLst/>
            <a:ahLst/>
            <a:cxnLst/>
            <a:rect l="l" t="t" r="r" b="b"/>
            <a:pathLst>
              <a:path w="4019186" h="6136162">
                <a:moveTo>
                  <a:pt x="0" y="0"/>
                </a:moveTo>
                <a:lnTo>
                  <a:pt x="4019186" y="0"/>
                </a:lnTo>
                <a:lnTo>
                  <a:pt x="4019186" y="6136162"/>
                </a:lnTo>
                <a:lnTo>
                  <a:pt x="0" y="6136162"/>
                </a:lnTo>
                <a:lnTo>
                  <a:pt x="0" y="0"/>
                </a:lnTo>
                <a:close/>
              </a:path>
            </a:pathLst>
          </a:custGeom>
          <a:blipFill>
            <a:blip r:embed="rId11"/>
            <a:stretch>
              <a:fillRect/>
            </a:stretch>
          </a:blipFill>
        </p:spPr>
      </p:sp>
      <p:sp>
        <p:nvSpPr>
          <p:cNvPr id="16" name="Freeform 16"/>
          <p:cNvSpPr/>
          <p:nvPr/>
        </p:nvSpPr>
        <p:spPr>
          <a:xfrm rot="-160405">
            <a:off x="15845490" y="7257103"/>
            <a:ext cx="3507936" cy="4278879"/>
          </a:xfrm>
          <a:custGeom>
            <a:avLst/>
            <a:gdLst/>
            <a:ahLst/>
            <a:cxnLst/>
            <a:rect l="l" t="t" r="r" b="b"/>
            <a:pathLst>
              <a:path w="3507936" h="4278879">
                <a:moveTo>
                  <a:pt x="0" y="0"/>
                </a:moveTo>
                <a:lnTo>
                  <a:pt x="3507935" y="0"/>
                </a:lnTo>
                <a:lnTo>
                  <a:pt x="3507935" y="4278879"/>
                </a:lnTo>
                <a:lnTo>
                  <a:pt x="0" y="4278879"/>
                </a:lnTo>
                <a:lnTo>
                  <a:pt x="0" y="0"/>
                </a:lnTo>
                <a:close/>
              </a:path>
            </a:pathLst>
          </a:custGeom>
          <a:blipFill>
            <a:blip r:embed="rId12"/>
            <a:stretch>
              <a:fillRect/>
            </a:stretch>
          </a:blipFill>
        </p:spPr>
      </p:sp>
      <p:sp>
        <p:nvSpPr>
          <p:cNvPr id="17" name="TextBox 17"/>
          <p:cNvSpPr txBox="1"/>
          <p:nvPr/>
        </p:nvSpPr>
        <p:spPr>
          <a:xfrm rot="-295103">
            <a:off x="5194125" y="4578828"/>
            <a:ext cx="8360231" cy="1793070"/>
          </a:xfrm>
          <a:prstGeom prst="rect">
            <a:avLst/>
          </a:prstGeom>
        </p:spPr>
        <p:txBody>
          <a:bodyPr lIns="0" tIns="0" rIns="0" bIns="0" rtlCol="0" anchor="t">
            <a:spAutoFit/>
          </a:bodyPr>
          <a:lstStyle/>
          <a:p>
            <a:pPr algn="ctr">
              <a:lnSpc>
                <a:spcPts val="13374"/>
              </a:lnSpc>
            </a:pPr>
            <a:r>
              <a:rPr lang="en-US" sz="13647">
                <a:solidFill>
                  <a:srgbClr val="000000"/>
                </a:solidFill>
                <a:latin typeface="Carelia"/>
              </a:rPr>
              <a:t>TAOISM </a:t>
            </a:r>
          </a:p>
        </p:txBody>
      </p:sp>
      <p:sp>
        <p:nvSpPr>
          <p:cNvPr id="18" name="TextBox 18"/>
          <p:cNvSpPr txBox="1"/>
          <p:nvPr/>
        </p:nvSpPr>
        <p:spPr>
          <a:xfrm rot="-316139">
            <a:off x="6129928" y="6219765"/>
            <a:ext cx="6242139" cy="1199389"/>
          </a:xfrm>
          <a:prstGeom prst="rect">
            <a:avLst/>
          </a:prstGeom>
        </p:spPr>
        <p:txBody>
          <a:bodyPr lIns="0" tIns="0" rIns="0" bIns="0" rtlCol="0" anchor="t">
            <a:spAutoFit/>
          </a:bodyPr>
          <a:lstStyle/>
          <a:p>
            <a:pPr algn="ctr">
              <a:lnSpc>
                <a:spcPts val="9935"/>
              </a:lnSpc>
            </a:pPr>
            <a:r>
              <a:rPr lang="en-US" sz="6899" spc="68">
                <a:solidFill>
                  <a:srgbClr val="000000"/>
                </a:solidFill>
                <a:latin typeface="Carelia"/>
              </a:rPr>
              <a:t>ˈtaʊ. ɪzəm</a:t>
            </a:r>
          </a:p>
        </p:txBody>
      </p:sp>
      <p:sp>
        <p:nvSpPr>
          <p:cNvPr id="19" name="Freeform 19"/>
          <p:cNvSpPr/>
          <p:nvPr/>
        </p:nvSpPr>
        <p:spPr>
          <a:xfrm rot="-6273966">
            <a:off x="15633257" y="879567"/>
            <a:ext cx="5117166" cy="1272895"/>
          </a:xfrm>
          <a:custGeom>
            <a:avLst/>
            <a:gdLst/>
            <a:ahLst/>
            <a:cxnLst/>
            <a:rect l="l" t="t" r="r" b="b"/>
            <a:pathLst>
              <a:path w="5117166" h="1272895">
                <a:moveTo>
                  <a:pt x="0" y="0"/>
                </a:moveTo>
                <a:lnTo>
                  <a:pt x="5117166" y="0"/>
                </a:lnTo>
                <a:lnTo>
                  <a:pt x="5117166" y="1272895"/>
                </a:lnTo>
                <a:lnTo>
                  <a:pt x="0" y="1272895"/>
                </a:lnTo>
                <a:lnTo>
                  <a:pt x="0" y="0"/>
                </a:lnTo>
                <a:close/>
              </a:path>
            </a:pathLst>
          </a:custGeom>
          <a:blipFill>
            <a:blip r:embed="rId9"/>
            <a:stretch>
              <a:fillRect/>
            </a:stretch>
          </a:blipFill>
        </p:spPr>
      </p:sp>
      <p:sp>
        <p:nvSpPr>
          <p:cNvPr id="20" name="Freeform 20"/>
          <p:cNvSpPr/>
          <p:nvPr/>
        </p:nvSpPr>
        <p:spPr>
          <a:xfrm rot="27259">
            <a:off x="8362120" y="1519537"/>
            <a:ext cx="891928" cy="908972"/>
          </a:xfrm>
          <a:custGeom>
            <a:avLst/>
            <a:gdLst/>
            <a:ahLst/>
            <a:cxnLst/>
            <a:rect l="l" t="t" r="r" b="b"/>
            <a:pathLst>
              <a:path w="891928" h="908972">
                <a:moveTo>
                  <a:pt x="0" y="0"/>
                </a:moveTo>
                <a:lnTo>
                  <a:pt x="891929" y="0"/>
                </a:lnTo>
                <a:lnTo>
                  <a:pt x="891929" y="908971"/>
                </a:lnTo>
                <a:lnTo>
                  <a:pt x="0" y="908971"/>
                </a:lnTo>
                <a:lnTo>
                  <a:pt x="0" y="0"/>
                </a:lnTo>
                <a:close/>
              </a:path>
            </a:pathLst>
          </a:custGeom>
          <a:blipFill>
            <a:blip r:embed="rId13"/>
            <a:stretch>
              <a:fillRect/>
            </a:stretch>
          </a:blipFill>
        </p:spPr>
      </p:sp>
      <p:sp>
        <p:nvSpPr>
          <p:cNvPr id="21" name="Freeform 21"/>
          <p:cNvSpPr/>
          <p:nvPr/>
        </p:nvSpPr>
        <p:spPr>
          <a:xfrm rot="-327112">
            <a:off x="3395475" y="1771575"/>
            <a:ext cx="11502116" cy="6956052"/>
          </a:xfrm>
          <a:custGeom>
            <a:avLst/>
            <a:gdLst/>
            <a:ahLst/>
            <a:cxnLst/>
            <a:rect l="l" t="t" r="r" b="b"/>
            <a:pathLst>
              <a:path w="11502116" h="6956052">
                <a:moveTo>
                  <a:pt x="0" y="0"/>
                </a:moveTo>
                <a:lnTo>
                  <a:pt x="11502116" y="0"/>
                </a:lnTo>
                <a:lnTo>
                  <a:pt x="11502116" y="6956052"/>
                </a:lnTo>
                <a:lnTo>
                  <a:pt x="0" y="6956052"/>
                </a:lnTo>
                <a:lnTo>
                  <a:pt x="0" y="0"/>
                </a:lnTo>
                <a:close/>
              </a:path>
            </a:pathLst>
          </a:custGeom>
          <a:blipFill>
            <a:blip r:embed="rId14">
              <a:alphaModFix amt="41000"/>
            </a:blip>
            <a:stretch>
              <a:fillRect l="-9573" t="-25179" b="-7811"/>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1369857">
            <a:off x="-8946082" y="3195344"/>
            <a:ext cx="10934794" cy="7573357"/>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6" name="Freeform 6"/>
          <p:cNvSpPr/>
          <p:nvPr/>
        </p:nvSpPr>
        <p:spPr>
          <a:xfrm rot="1921304">
            <a:off x="10065681" y="-4534537"/>
            <a:ext cx="12128005" cy="7794293"/>
          </a:xfrm>
          <a:custGeom>
            <a:avLst/>
            <a:gdLst/>
            <a:ahLst/>
            <a:cxnLst/>
            <a:rect l="l" t="t" r="r" b="b"/>
            <a:pathLst>
              <a:path w="12128005" h="7794293">
                <a:moveTo>
                  <a:pt x="0" y="0"/>
                </a:moveTo>
                <a:lnTo>
                  <a:pt x="12128006" y="0"/>
                </a:lnTo>
                <a:lnTo>
                  <a:pt x="12128006" y="7794293"/>
                </a:lnTo>
                <a:lnTo>
                  <a:pt x="0" y="7794293"/>
                </a:lnTo>
                <a:lnTo>
                  <a:pt x="0" y="0"/>
                </a:lnTo>
                <a:close/>
              </a:path>
            </a:pathLst>
          </a:custGeom>
          <a:blipFill>
            <a:blip r:embed="rId5"/>
            <a:stretch>
              <a:fillRect/>
            </a:stretch>
          </a:blipFill>
        </p:spPr>
      </p:sp>
      <p:sp>
        <p:nvSpPr>
          <p:cNvPr id="7" name="Freeform 7"/>
          <p:cNvSpPr/>
          <p:nvPr/>
        </p:nvSpPr>
        <p:spPr>
          <a:xfrm rot="-8793056">
            <a:off x="-5347750" y="6389853"/>
            <a:ext cx="12128005" cy="7794293"/>
          </a:xfrm>
          <a:custGeom>
            <a:avLst/>
            <a:gdLst/>
            <a:ahLst/>
            <a:cxnLst/>
            <a:rect l="l" t="t" r="r" b="b"/>
            <a:pathLst>
              <a:path w="12128005" h="7794293">
                <a:moveTo>
                  <a:pt x="0" y="0"/>
                </a:moveTo>
                <a:lnTo>
                  <a:pt x="12128005" y="0"/>
                </a:lnTo>
                <a:lnTo>
                  <a:pt x="12128005" y="7794294"/>
                </a:lnTo>
                <a:lnTo>
                  <a:pt x="0" y="7794294"/>
                </a:lnTo>
                <a:lnTo>
                  <a:pt x="0" y="0"/>
                </a:lnTo>
                <a:close/>
              </a:path>
            </a:pathLst>
          </a:custGeom>
          <a:blipFill>
            <a:blip r:embed="rId5"/>
            <a:stretch>
              <a:fillRect/>
            </a:stretch>
          </a:blipFill>
        </p:spPr>
      </p:sp>
      <p:sp>
        <p:nvSpPr>
          <p:cNvPr id="8" name="Freeform 8"/>
          <p:cNvSpPr/>
          <p:nvPr/>
        </p:nvSpPr>
        <p:spPr>
          <a:xfrm>
            <a:off x="0" y="6982023"/>
            <a:ext cx="4278998" cy="5219399"/>
          </a:xfrm>
          <a:custGeom>
            <a:avLst/>
            <a:gdLst/>
            <a:ahLst/>
            <a:cxnLst/>
            <a:rect l="l" t="t" r="r" b="b"/>
            <a:pathLst>
              <a:path w="4278998" h="5219399">
                <a:moveTo>
                  <a:pt x="0" y="0"/>
                </a:moveTo>
                <a:lnTo>
                  <a:pt x="4278998" y="0"/>
                </a:lnTo>
                <a:lnTo>
                  <a:pt x="4278998" y="5219399"/>
                </a:lnTo>
                <a:lnTo>
                  <a:pt x="0" y="5219399"/>
                </a:lnTo>
                <a:lnTo>
                  <a:pt x="0" y="0"/>
                </a:lnTo>
                <a:close/>
              </a:path>
            </a:pathLst>
          </a:custGeom>
          <a:blipFill>
            <a:blip r:embed="rId6"/>
            <a:stretch>
              <a:fillRect/>
            </a:stretch>
          </a:blipFill>
        </p:spPr>
      </p:sp>
      <p:grpSp>
        <p:nvGrpSpPr>
          <p:cNvPr id="9" name="Group 9"/>
          <p:cNvGrpSpPr>
            <a:grpSpLocks noChangeAspect="1"/>
          </p:cNvGrpSpPr>
          <p:nvPr/>
        </p:nvGrpSpPr>
        <p:grpSpPr>
          <a:xfrm rot="-9081209">
            <a:off x="9755306" y="-5785150"/>
            <a:ext cx="4921956" cy="7315995"/>
            <a:chOff x="0" y="0"/>
            <a:chExt cx="3175000" cy="4719320"/>
          </a:xfrm>
        </p:grpSpPr>
        <p:sp>
          <p:nvSpPr>
            <p:cNvPr id="10" name="Freeform 10"/>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7"/>
              <a:stretch>
                <a:fillRect l="-113593" r="-237551"/>
              </a:stretch>
            </a:blipFill>
          </p:spPr>
        </p:sp>
        <p:sp>
          <p:nvSpPr>
            <p:cNvPr id="11" name="Freeform 11"/>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8"/>
              <a:stretch>
                <a:fillRect l="-4322" t="-3535" r="-518"/>
              </a:stretch>
            </a:blipFill>
          </p:spPr>
        </p:sp>
      </p:grpSp>
      <p:sp>
        <p:nvSpPr>
          <p:cNvPr id="12" name="Freeform 12"/>
          <p:cNvSpPr/>
          <p:nvPr/>
        </p:nvSpPr>
        <p:spPr>
          <a:xfrm rot="-873034" flipH="1">
            <a:off x="14970934" y="625867"/>
            <a:ext cx="4576731" cy="6869390"/>
          </a:xfrm>
          <a:custGeom>
            <a:avLst/>
            <a:gdLst/>
            <a:ahLst/>
            <a:cxnLst/>
            <a:rect l="l" t="t" r="r" b="b"/>
            <a:pathLst>
              <a:path w="4576731" h="6869390">
                <a:moveTo>
                  <a:pt x="4576732" y="0"/>
                </a:moveTo>
                <a:lnTo>
                  <a:pt x="0" y="0"/>
                </a:lnTo>
                <a:lnTo>
                  <a:pt x="0" y="6869390"/>
                </a:lnTo>
                <a:lnTo>
                  <a:pt x="4576732" y="6869390"/>
                </a:lnTo>
                <a:lnTo>
                  <a:pt x="4576732" y="0"/>
                </a:lnTo>
                <a:close/>
              </a:path>
            </a:pathLst>
          </a:custGeom>
          <a:blipFill>
            <a:blip r:embed="rId9"/>
            <a:stretch>
              <a:fillRect/>
            </a:stretch>
          </a:blipFill>
        </p:spPr>
      </p:sp>
      <p:sp>
        <p:nvSpPr>
          <p:cNvPr id="13" name="Freeform 13"/>
          <p:cNvSpPr/>
          <p:nvPr/>
        </p:nvSpPr>
        <p:spPr>
          <a:xfrm rot="8175697">
            <a:off x="15933786" y="8168974"/>
            <a:ext cx="4708429" cy="1171222"/>
          </a:xfrm>
          <a:custGeom>
            <a:avLst/>
            <a:gdLst/>
            <a:ahLst/>
            <a:cxnLst/>
            <a:rect l="l" t="t" r="r" b="b"/>
            <a:pathLst>
              <a:path w="4708429" h="1171222">
                <a:moveTo>
                  <a:pt x="0" y="0"/>
                </a:moveTo>
                <a:lnTo>
                  <a:pt x="4708428" y="0"/>
                </a:lnTo>
                <a:lnTo>
                  <a:pt x="4708428" y="1171221"/>
                </a:lnTo>
                <a:lnTo>
                  <a:pt x="0" y="1171221"/>
                </a:lnTo>
                <a:lnTo>
                  <a:pt x="0" y="0"/>
                </a:lnTo>
                <a:close/>
              </a:path>
            </a:pathLst>
          </a:custGeom>
          <a:blipFill>
            <a:blip r:embed="rId10"/>
            <a:stretch>
              <a:fillRect/>
            </a:stretch>
          </a:blipFill>
        </p:spPr>
      </p:sp>
      <p:sp>
        <p:nvSpPr>
          <p:cNvPr id="14" name="Freeform 14"/>
          <p:cNvSpPr/>
          <p:nvPr/>
        </p:nvSpPr>
        <p:spPr>
          <a:xfrm rot="7306022">
            <a:off x="15507546" y="8590549"/>
            <a:ext cx="3629837" cy="3566315"/>
          </a:xfrm>
          <a:custGeom>
            <a:avLst/>
            <a:gdLst/>
            <a:ahLst/>
            <a:cxnLst/>
            <a:rect l="l" t="t" r="r" b="b"/>
            <a:pathLst>
              <a:path w="3629837" h="3566315">
                <a:moveTo>
                  <a:pt x="0" y="0"/>
                </a:moveTo>
                <a:lnTo>
                  <a:pt x="3629837" y="0"/>
                </a:lnTo>
                <a:lnTo>
                  <a:pt x="3629837" y="3566315"/>
                </a:lnTo>
                <a:lnTo>
                  <a:pt x="0" y="3566315"/>
                </a:lnTo>
                <a:lnTo>
                  <a:pt x="0" y="0"/>
                </a:lnTo>
                <a:close/>
              </a:path>
            </a:pathLst>
          </a:custGeom>
          <a:blipFill>
            <a:blip r:embed="rId11"/>
            <a:stretch>
              <a:fillRect/>
            </a:stretch>
          </a:blipFill>
        </p:spPr>
      </p:sp>
      <p:sp>
        <p:nvSpPr>
          <p:cNvPr id="15" name="Freeform 15"/>
          <p:cNvSpPr/>
          <p:nvPr/>
        </p:nvSpPr>
        <p:spPr>
          <a:xfrm rot="654937">
            <a:off x="5474687" y="1442882"/>
            <a:ext cx="12081973" cy="8878588"/>
          </a:xfrm>
          <a:custGeom>
            <a:avLst/>
            <a:gdLst/>
            <a:ahLst/>
            <a:cxnLst/>
            <a:rect l="l" t="t" r="r" b="b"/>
            <a:pathLst>
              <a:path w="12081973" h="8878588">
                <a:moveTo>
                  <a:pt x="0" y="0"/>
                </a:moveTo>
                <a:lnTo>
                  <a:pt x="12081973" y="0"/>
                </a:lnTo>
                <a:lnTo>
                  <a:pt x="12081973" y="8878588"/>
                </a:lnTo>
                <a:lnTo>
                  <a:pt x="0" y="8878588"/>
                </a:lnTo>
                <a:lnTo>
                  <a:pt x="0" y="0"/>
                </a:lnTo>
                <a:close/>
              </a:path>
            </a:pathLst>
          </a:custGeom>
          <a:blipFill>
            <a:blip r:embed="rId12"/>
            <a:stretch>
              <a:fillRect/>
            </a:stretch>
          </a:blipFill>
        </p:spPr>
      </p:sp>
      <p:sp>
        <p:nvSpPr>
          <p:cNvPr id="16" name="TextBox 16"/>
          <p:cNvSpPr txBox="1"/>
          <p:nvPr/>
        </p:nvSpPr>
        <p:spPr>
          <a:xfrm rot="-4706865">
            <a:off x="693230" y="3889837"/>
            <a:ext cx="8100235" cy="1144117"/>
          </a:xfrm>
          <a:prstGeom prst="rect">
            <a:avLst/>
          </a:prstGeom>
        </p:spPr>
        <p:txBody>
          <a:bodyPr lIns="0" tIns="0" rIns="0" bIns="0" rtlCol="0" anchor="t">
            <a:spAutoFit/>
          </a:bodyPr>
          <a:lstStyle/>
          <a:p>
            <a:pPr algn="ctr">
              <a:lnSpc>
                <a:spcPts val="9172"/>
              </a:lnSpc>
              <a:spcBef>
                <a:spcPct val="0"/>
              </a:spcBef>
            </a:pPr>
            <a:r>
              <a:rPr lang="en-US" sz="7643" spc="168">
                <a:solidFill>
                  <a:srgbClr val="000000"/>
                </a:solidFill>
                <a:latin typeface="Carelia"/>
              </a:rPr>
              <a:t>INTRODUCTION </a:t>
            </a:r>
          </a:p>
        </p:txBody>
      </p:sp>
      <p:sp>
        <p:nvSpPr>
          <p:cNvPr id="17" name="Freeform 17"/>
          <p:cNvSpPr/>
          <p:nvPr/>
        </p:nvSpPr>
        <p:spPr>
          <a:xfrm rot="689909">
            <a:off x="5486078" y="1641913"/>
            <a:ext cx="11869704" cy="8646883"/>
          </a:xfrm>
          <a:custGeom>
            <a:avLst/>
            <a:gdLst/>
            <a:ahLst/>
            <a:cxnLst/>
            <a:rect l="l" t="t" r="r" b="b"/>
            <a:pathLst>
              <a:path w="11869704" h="8646883">
                <a:moveTo>
                  <a:pt x="0" y="0"/>
                </a:moveTo>
                <a:lnTo>
                  <a:pt x="11869704" y="0"/>
                </a:lnTo>
                <a:lnTo>
                  <a:pt x="11869704" y="8646883"/>
                </a:lnTo>
                <a:lnTo>
                  <a:pt x="0" y="8646883"/>
                </a:lnTo>
                <a:lnTo>
                  <a:pt x="0" y="0"/>
                </a:lnTo>
                <a:close/>
              </a:path>
            </a:pathLst>
          </a:custGeom>
          <a:blipFill>
            <a:blip r:embed="rId13">
              <a:alphaModFix amt="27000"/>
            </a:blip>
            <a:stretch>
              <a:fillRect l="-16250" t="-26515" b="-33063"/>
            </a:stretch>
          </a:blipFill>
        </p:spPr>
      </p:sp>
      <p:sp>
        <p:nvSpPr>
          <p:cNvPr id="18" name="TextBox 18"/>
          <p:cNvSpPr txBox="1"/>
          <p:nvPr/>
        </p:nvSpPr>
        <p:spPr>
          <a:xfrm rot="651974">
            <a:off x="6031661" y="2335658"/>
            <a:ext cx="10969680" cy="6642656"/>
          </a:xfrm>
          <a:prstGeom prst="rect">
            <a:avLst/>
          </a:prstGeom>
        </p:spPr>
        <p:txBody>
          <a:bodyPr lIns="0" tIns="0" rIns="0" bIns="0" rtlCol="0" anchor="t">
            <a:spAutoFit/>
          </a:bodyPr>
          <a:lstStyle/>
          <a:p>
            <a:pPr algn="ctr">
              <a:lnSpc>
                <a:spcPts val="4778"/>
              </a:lnSpc>
              <a:spcBef>
                <a:spcPct val="0"/>
              </a:spcBef>
            </a:pPr>
            <a:r>
              <a:rPr lang="en-US" sz="3982" spc="179">
                <a:solidFill>
                  <a:srgbClr val="100000"/>
                </a:solidFill>
                <a:latin typeface="Glacial Indifference"/>
              </a:rPr>
              <a:t>Taoism (also known as Daoism) is a religion and a philosophy from ancient China that has influenced folk and national belief. Taoism has been connected to the philosopher Lao Tzu, who around 500 B.C.E. wrote the main book of Taoism, the Tao Te Ching. Taoism holds that humans and animals should live in balance with the Tao, or the universe. Taoists believe in spiritual immortality, where the spirit of the body joins th universe after death.</a:t>
            </a:r>
          </a:p>
        </p:txBody>
      </p:sp>
      <p:sp>
        <p:nvSpPr>
          <p:cNvPr id="19" name="Freeform 19"/>
          <p:cNvSpPr/>
          <p:nvPr/>
        </p:nvSpPr>
        <p:spPr>
          <a:xfrm rot="1018530">
            <a:off x="11681295" y="1190140"/>
            <a:ext cx="1304250" cy="1329172"/>
          </a:xfrm>
          <a:custGeom>
            <a:avLst/>
            <a:gdLst/>
            <a:ahLst/>
            <a:cxnLst/>
            <a:rect l="l" t="t" r="r" b="b"/>
            <a:pathLst>
              <a:path w="1304250" h="1329172">
                <a:moveTo>
                  <a:pt x="0" y="0"/>
                </a:moveTo>
                <a:lnTo>
                  <a:pt x="1304250" y="0"/>
                </a:lnTo>
                <a:lnTo>
                  <a:pt x="1304250" y="1329172"/>
                </a:lnTo>
                <a:lnTo>
                  <a:pt x="0" y="1329172"/>
                </a:lnTo>
                <a:lnTo>
                  <a:pt x="0" y="0"/>
                </a:lnTo>
                <a:close/>
              </a:path>
            </a:pathLst>
          </a:custGeom>
          <a:blipFill>
            <a:blip r:embed="rId14"/>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1811569">
            <a:off x="15851568" y="6176323"/>
            <a:ext cx="4146901" cy="6163954"/>
            <a:chOff x="0" y="0"/>
            <a:chExt cx="3175000" cy="4719320"/>
          </a:xfrm>
        </p:grpSpPr>
        <p:sp>
          <p:nvSpPr>
            <p:cNvPr id="4" name="Freeform 4"/>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5" name="Freeform 5"/>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grpSp>
        <p:nvGrpSpPr>
          <p:cNvPr id="6" name="Group 6"/>
          <p:cNvGrpSpPr>
            <a:grpSpLocks noChangeAspect="1"/>
          </p:cNvGrpSpPr>
          <p:nvPr/>
        </p:nvGrpSpPr>
        <p:grpSpPr>
          <a:xfrm rot="-4946767">
            <a:off x="-2553911" y="546196"/>
            <a:ext cx="14011226" cy="9704071"/>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6"/>
              <a:stretch>
                <a:fillRect l="-2902" t="-10996" r="-2492" b="-11124"/>
              </a:stretch>
            </a:blipFill>
          </p:spPr>
        </p:sp>
      </p:grpSp>
      <p:grpSp>
        <p:nvGrpSpPr>
          <p:cNvPr id="9" name="Group 9"/>
          <p:cNvGrpSpPr>
            <a:grpSpLocks noChangeAspect="1"/>
          </p:cNvGrpSpPr>
          <p:nvPr/>
        </p:nvGrpSpPr>
        <p:grpSpPr>
          <a:xfrm rot="6375558">
            <a:off x="580266" y="-1593540"/>
            <a:ext cx="5260564" cy="7819303"/>
            <a:chOff x="0" y="0"/>
            <a:chExt cx="3175000" cy="4719320"/>
          </a:xfrm>
        </p:grpSpPr>
        <p:sp>
          <p:nvSpPr>
            <p:cNvPr id="10" name="Freeform 10"/>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11" name="Freeform 11"/>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grpSp>
        <p:nvGrpSpPr>
          <p:cNvPr id="12" name="Group 12"/>
          <p:cNvGrpSpPr>
            <a:grpSpLocks noChangeAspect="1"/>
          </p:cNvGrpSpPr>
          <p:nvPr/>
        </p:nvGrpSpPr>
        <p:grpSpPr>
          <a:xfrm rot="-7307119">
            <a:off x="-767933" y="2977766"/>
            <a:ext cx="10902197" cy="7550781"/>
            <a:chOff x="0" y="0"/>
            <a:chExt cx="3429000" cy="2374900"/>
          </a:xfrm>
        </p:grpSpPr>
        <p:sp>
          <p:nvSpPr>
            <p:cNvPr id="13" name="Freeform 13"/>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7"/>
              <a:stretch>
                <a:fillRect t="-278" b="-278"/>
              </a:stretch>
            </a:blipFill>
          </p:spPr>
        </p:sp>
        <p:sp>
          <p:nvSpPr>
            <p:cNvPr id="14" name="Freeform 14"/>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6"/>
              <a:stretch>
                <a:fillRect l="-2902" t="-10996" r="-2492" b="-11124"/>
              </a:stretch>
            </a:blipFill>
          </p:spPr>
        </p:sp>
      </p:grpSp>
      <p:sp>
        <p:nvSpPr>
          <p:cNvPr id="15" name="Freeform 15"/>
          <p:cNvSpPr/>
          <p:nvPr/>
        </p:nvSpPr>
        <p:spPr>
          <a:xfrm rot="-5420276">
            <a:off x="5378502" y="-3972382"/>
            <a:ext cx="9588395" cy="18231764"/>
          </a:xfrm>
          <a:custGeom>
            <a:avLst/>
            <a:gdLst/>
            <a:ahLst/>
            <a:cxnLst/>
            <a:rect l="l" t="t" r="r" b="b"/>
            <a:pathLst>
              <a:path w="9588395" h="18231764">
                <a:moveTo>
                  <a:pt x="0" y="0"/>
                </a:moveTo>
                <a:lnTo>
                  <a:pt x="9588396" y="0"/>
                </a:lnTo>
                <a:lnTo>
                  <a:pt x="9588396" y="18231764"/>
                </a:lnTo>
                <a:lnTo>
                  <a:pt x="0" y="18231764"/>
                </a:lnTo>
                <a:lnTo>
                  <a:pt x="0" y="0"/>
                </a:lnTo>
                <a:close/>
              </a:path>
            </a:pathLst>
          </a:custGeom>
          <a:blipFill>
            <a:blip r:embed="rId8"/>
            <a:stretch>
              <a:fillRect l="-60532" r="-60532"/>
            </a:stretch>
          </a:blipFill>
        </p:spPr>
      </p:sp>
      <p:sp>
        <p:nvSpPr>
          <p:cNvPr id="16" name="Freeform 16"/>
          <p:cNvSpPr/>
          <p:nvPr/>
        </p:nvSpPr>
        <p:spPr>
          <a:xfrm>
            <a:off x="3210549" y="130930"/>
            <a:ext cx="14714470" cy="9860450"/>
          </a:xfrm>
          <a:custGeom>
            <a:avLst/>
            <a:gdLst/>
            <a:ahLst/>
            <a:cxnLst/>
            <a:rect l="l" t="t" r="r" b="b"/>
            <a:pathLst>
              <a:path w="14714470" h="9860450">
                <a:moveTo>
                  <a:pt x="0" y="0"/>
                </a:moveTo>
                <a:lnTo>
                  <a:pt x="14714469" y="0"/>
                </a:lnTo>
                <a:lnTo>
                  <a:pt x="14714469" y="9860450"/>
                </a:lnTo>
                <a:lnTo>
                  <a:pt x="0" y="9860450"/>
                </a:lnTo>
                <a:lnTo>
                  <a:pt x="0" y="0"/>
                </a:lnTo>
                <a:close/>
              </a:path>
            </a:pathLst>
          </a:custGeom>
          <a:blipFill>
            <a:blip r:embed="rId9">
              <a:alphaModFix amt="30000"/>
            </a:blip>
            <a:stretch>
              <a:fillRect t="-8114" b="-156264"/>
            </a:stretch>
          </a:blipFill>
        </p:spPr>
      </p:sp>
      <p:sp>
        <p:nvSpPr>
          <p:cNvPr id="17" name="TextBox 17"/>
          <p:cNvSpPr txBox="1"/>
          <p:nvPr/>
        </p:nvSpPr>
        <p:spPr>
          <a:xfrm rot="-5400000">
            <a:off x="-864984" y="2583497"/>
            <a:ext cx="10842923" cy="1307078"/>
          </a:xfrm>
          <a:prstGeom prst="rect">
            <a:avLst/>
          </a:prstGeom>
        </p:spPr>
        <p:txBody>
          <a:bodyPr lIns="0" tIns="0" rIns="0" bIns="0" rtlCol="0" anchor="t">
            <a:spAutoFit/>
          </a:bodyPr>
          <a:lstStyle/>
          <a:p>
            <a:pPr>
              <a:lnSpc>
                <a:spcPts val="9829"/>
              </a:lnSpc>
            </a:pPr>
            <a:r>
              <a:rPr lang="en-US" sz="10030">
                <a:solidFill>
                  <a:srgbClr val="000000"/>
                </a:solidFill>
                <a:latin typeface="Carelia"/>
              </a:rPr>
              <a:t>FOUNDER </a:t>
            </a:r>
          </a:p>
        </p:txBody>
      </p:sp>
      <p:sp>
        <p:nvSpPr>
          <p:cNvPr id="18" name="TextBox 18"/>
          <p:cNvSpPr txBox="1"/>
          <p:nvPr/>
        </p:nvSpPr>
        <p:spPr>
          <a:xfrm rot="-15471">
            <a:off x="5228759" y="1159696"/>
            <a:ext cx="11478371" cy="8411062"/>
          </a:xfrm>
          <a:prstGeom prst="rect">
            <a:avLst/>
          </a:prstGeom>
        </p:spPr>
        <p:txBody>
          <a:bodyPr lIns="0" tIns="0" rIns="0" bIns="0" rtlCol="0" anchor="t">
            <a:spAutoFit/>
          </a:bodyPr>
          <a:lstStyle/>
          <a:p>
            <a:pPr>
              <a:lnSpc>
                <a:spcPts val="4476"/>
              </a:lnSpc>
            </a:pPr>
            <a:r>
              <a:rPr lang="en-US" sz="3109">
                <a:solidFill>
                  <a:srgbClr val="000000"/>
                </a:solidFill>
                <a:latin typeface="Alice"/>
              </a:rPr>
              <a:t>Lao-Tzu ( 604 BCE, also known as Laozi or Lao-Tze) was a Chinese philosopher credited with founding the philosophical system of Taoism. He is best known as the author of the Laozi Tao-Te-Ching taoism most scared text translated as “The Way of Virtue” or “The Classic of the Way and Virtue”) the work which exemplifies his thought.</a:t>
            </a:r>
          </a:p>
          <a:p>
            <a:pPr>
              <a:lnSpc>
                <a:spcPts val="4476"/>
              </a:lnSpc>
            </a:pPr>
            <a:endParaRPr lang="en-US" sz="3109">
              <a:solidFill>
                <a:srgbClr val="000000"/>
              </a:solidFill>
              <a:latin typeface="Alice"/>
            </a:endParaRPr>
          </a:p>
          <a:p>
            <a:pPr>
              <a:lnSpc>
                <a:spcPts val="4476"/>
              </a:lnSpc>
            </a:pPr>
            <a:r>
              <a:rPr lang="en-US" sz="3109">
                <a:solidFill>
                  <a:srgbClr val="000000"/>
                </a:solidFill>
                <a:latin typeface="Alice"/>
              </a:rPr>
              <a:t>The name by which he is known is not a personal name but an honorific title meaning 'Old Man' or 'Old Master' and Lao Tzue is considered a deity in religious Taoism and some other ancient Chinese religions. Though his alleged writings are well-preserved many aspects of his life remain shrouded in mystery. His main beliefs emphasize simplicity, humility, and harmony with the natural way of life.</a:t>
            </a:r>
          </a:p>
          <a:p>
            <a:pPr>
              <a:lnSpc>
                <a:spcPts val="4476"/>
              </a:lnSpc>
            </a:pPr>
            <a:endParaRPr lang="en-US" sz="3109">
              <a:solidFill>
                <a:srgbClr val="000000"/>
              </a:solidFill>
              <a:latin typeface="Alic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999611">
            <a:off x="5202483" y="2340477"/>
            <a:ext cx="10183769" cy="7053203"/>
            <a:chOff x="0" y="0"/>
            <a:chExt cx="3429000" cy="2374900"/>
          </a:xfrm>
        </p:grpSpPr>
        <p:sp>
          <p:nvSpPr>
            <p:cNvPr id="4" name="Freeform 4"/>
            <p:cNvSpPr/>
            <p:nvPr/>
          </p:nvSpPr>
          <p:spPr>
            <a:xfrm rot="-3251596">
              <a:off x="-3443" y="-650257"/>
              <a:ext cx="3439279" cy="3695839"/>
            </a:xfrm>
            <a:custGeom>
              <a:avLst/>
              <a:gdLst/>
              <a:ahLst/>
              <a:cxnLst/>
              <a:rect l="l" t="t" r="r" b="b"/>
              <a:pathLst>
                <a:path w="3439279" h="3695839">
                  <a:moveTo>
                    <a:pt x="2894007" y="1602335"/>
                  </a:moveTo>
                  <a:lnTo>
                    <a:pt x="3048349" y="1772868"/>
                  </a:lnTo>
                  <a:lnTo>
                    <a:pt x="3158623" y="1990851"/>
                  </a:lnTo>
                  <a:lnTo>
                    <a:pt x="3359238" y="2268942"/>
                  </a:lnTo>
                  <a:cubicBezTo>
                    <a:pt x="3359238" y="2268942"/>
                    <a:pt x="3439279" y="2336478"/>
                    <a:pt x="3426110" y="2361638"/>
                  </a:cubicBezTo>
                  <a:cubicBezTo>
                    <a:pt x="3412941" y="2386798"/>
                    <a:pt x="3308766" y="2524589"/>
                    <a:pt x="3308766" y="2524589"/>
                  </a:cubicBezTo>
                  <a:cubicBezTo>
                    <a:pt x="3308766" y="2524589"/>
                    <a:pt x="3276689" y="2610369"/>
                    <a:pt x="3228060" y="2629790"/>
                  </a:cubicBezTo>
                  <a:cubicBezTo>
                    <a:pt x="3179431" y="2649211"/>
                    <a:pt x="3109025" y="2746981"/>
                    <a:pt x="3109025" y="2746981"/>
                  </a:cubicBezTo>
                  <a:cubicBezTo>
                    <a:pt x="3109025" y="2746981"/>
                    <a:pt x="3082687" y="2797301"/>
                    <a:pt x="3026628" y="2806423"/>
                  </a:cubicBezTo>
                  <a:cubicBezTo>
                    <a:pt x="3026628" y="2806423"/>
                    <a:pt x="2905902" y="2877855"/>
                    <a:pt x="2879564" y="2928175"/>
                  </a:cubicBezTo>
                  <a:cubicBezTo>
                    <a:pt x="2879564" y="2928175"/>
                    <a:pt x="2881255" y="2973934"/>
                    <a:pt x="2732499" y="3049927"/>
                  </a:cubicBezTo>
                  <a:lnTo>
                    <a:pt x="2595735" y="3164249"/>
                  </a:lnTo>
                  <a:cubicBezTo>
                    <a:pt x="2595735" y="3164249"/>
                    <a:pt x="2519076" y="3188231"/>
                    <a:pt x="2485308" y="3228251"/>
                  </a:cubicBezTo>
                  <a:lnTo>
                    <a:pt x="2294176" y="3397454"/>
                  </a:lnTo>
                  <a:lnTo>
                    <a:pt x="2210600" y="3520384"/>
                  </a:lnTo>
                  <a:lnTo>
                    <a:pt x="2087005" y="3609547"/>
                  </a:lnTo>
                  <a:lnTo>
                    <a:pt x="2012038" y="3679288"/>
                  </a:lnTo>
                  <a:cubicBezTo>
                    <a:pt x="2012038" y="3679288"/>
                    <a:pt x="1945679" y="3695839"/>
                    <a:pt x="1865638" y="3628302"/>
                  </a:cubicBezTo>
                  <a:cubicBezTo>
                    <a:pt x="1865638" y="3628302"/>
                    <a:pt x="1828488" y="3576804"/>
                    <a:pt x="1767868" y="3557896"/>
                  </a:cubicBezTo>
                  <a:cubicBezTo>
                    <a:pt x="1707248" y="3538988"/>
                    <a:pt x="1578579" y="3490872"/>
                    <a:pt x="1551728" y="3431944"/>
                  </a:cubicBezTo>
                  <a:cubicBezTo>
                    <a:pt x="1551728" y="3431944"/>
                    <a:pt x="1472865" y="3300918"/>
                    <a:pt x="1478604" y="3265459"/>
                  </a:cubicBezTo>
                  <a:cubicBezTo>
                    <a:pt x="1478604" y="3265459"/>
                    <a:pt x="1429463" y="3175631"/>
                    <a:pt x="1414602" y="3155032"/>
                  </a:cubicBezTo>
                  <a:cubicBezTo>
                    <a:pt x="1399742" y="3134433"/>
                    <a:pt x="1352291" y="3090365"/>
                    <a:pt x="1352291" y="3090365"/>
                  </a:cubicBezTo>
                  <a:cubicBezTo>
                    <a:pt x="1352291" y="3090365"/>
                    <a:pt x="1287111" y="3043427"/>
                    <a:pt x="1275120" y="3005098"/>
                  </a:cubicBezTo>
                  <a:cubicBezTo>
                    <a:pt x="1263129" y="2966769"/>
                    <a:pt x="1248269" y="2946170"/>
                    <a:pt x="1193388" y="2891802"/>
                  </a:cubicBezTo>
                  <a:cubicBezTo>
                    <a:pt x="1193388" y="2891802"/>
                    <a:pt x="1157929" y="2886063"/>
                    <a:pt x="1053906" y="2741868"/>
                  </a:cubicBezTo>
                  <a:cubicBezTo>
                    <a:pt x="1053906" y="2741868"/>
                    <a:pt x="923546" y="2647993"/>
                    <a:pt x="920163" y="2556475"/>
                  </a:cubicBezTo>
                  <a:cubicBezTo>
                    <a:pt x="920163" y="2556475"/>
                    <a:pt x="936202" y="2513585"/>
                    <a:pt x="799589" y="2345921"/>
                  </a:cubicBezTo>
                  <a:cubicBezTo>
                    <a:pt x="799589" y="2345921"/>
                    <a:pt x="700127" y="2229756"/>
                    <a:pt x="695567" y="2201726"/>
                  </a:cubicBezTo>
                  <a:lnTo>
                    <a:pt x="486344" y="1976826"/>
                  </a:lnTo>
                  <a:cubicBezTo>
                    <a:pt x="486344" y="1976826"/>
                    <a:pt x="296029" y="1691305"/>
                    <a:pt x="276608" y="1642676"/>
                  </a:cubicBezTo>
                  <a:cubicBezTo>
                    <a:pt x="257187" y="1594048"/>
                    <a:pt x="169203" y="1406963"/>
                    <a:pt x="133743" y="1401224"/>
                  </a:cubicBezTo>
                  <a:cubicBezTo>
                    <a:pt x="98284" y="1395485"/>
                    <a:pt x="9121" y="1271890"/>
                    <a:pt x="4561" y="1243860"/>
                  </a:cubicBezTo>
                  <a:cubicBezTo>
                    <a:pt x="0" y="1215831"/>
                    <a:pt x="60107" y="1125490"/>
                    <a:pt x="93875" y="1085470"/>
                  </a:cubicBezTo>
                  <a:cubicBezTo>
                    <a:pt x="127643" y="1045450"/>
                    <a:pt x="240939" y="963718"/>
                    <a:pt x="261539" y="948857"/>
                  </a:cubicBezTo>
                  <a:cubicBezTo>
                    <a:pt x="282138" y="933997"/>
                    <a:pt x="290746" y="880808"/>
                    <a:pt x="290746" y="880808"/>
                  </a:cubicBezTo>
                  <a:lnTo>
                    <a:pt x="429202" y="812245"/>
                  </a:lnTo>
                  <a:cubicBezTo>
                    <a:pt x="429202" y="812245"/>
                    <a:pt x="532199" y="737943"/>
                    <a:pt x="548237" y="695053"/>
                  </a:cubicBezTo>
                  <a:cubicBezTo>
                    <a:pt x="564276" y="652164"/>
                    <a:pt x="702732" y="583601"/>
                    <a:pt x="702732" y="583601"/>
                  </a:cubicBezTo>
                  <a:cubicBezTo>
                    <a:pt x="702732" y="583601"/>
                    <a:pt x="790868" y="488700"/>
                    <a:pt x="829197" y="476709"/>
                  </a:cubicBezTo>
                  <a:cubicBezTo>
                    <a:pt x="867526" y="464718"/>
                    <a:pt x="926454" y="437867"/>
                    <a:pt x="957353" y="415576"/>
                  </a:cubicBezTo>
                  <a:cubicBezTo>
                    <a:pt x="988252" y="393286"/>
                    <a:pt x="1127886" y="261234"/>
                    <a:pt x="1127886" y="261234"/>
                  </a:cubicBezTo>
                  <a:lnTo>
                    <a:pt x="1195423" y="181193"/>
                  </a:lnTo>
                  <a:cubicBezTo>
                    <a:pt x="1195423" y="181193"/>
                    <a:pt x="1232061" y="123443"/>
                    <a:pt x="1332188" y="66871"/>
                  </a:cubicBezTo>
                  <a:cubicBezTo>
                    <a:pt x="1432315" y="10299"/>
                    <a:pt x="1424885" y="0"/>
                    <a:pt x="1424885" y="0"/>
                  </a:cubicBezTo>
                  <a:lnTo>
                    <a:pt x="1615865" y="112783"/>
                  </a:lnTo>
                  <a:cubicBezTo>
                    <a:pt x="1615865" y="112783"/>
                    <a:pt x="1768003" y="128308"/>
                    <a:pt x="1864595" y="262204"/>
                  </a:cubicBezTo>
                  <a:lnTo>
                    <a:pt x="1907998" y="387490"/>
                  </a:lnTo>
                  <a:cubicBezTo>
                    <a:pt x="1907998" y="387490"/>
                    <a:pt x="1917120" y="443549"/>
                    <a:pt x="1979430" y="508217"/>
                  </a:cubicBezTo>
                  <a:cubicBezTo>
                    <a:pt x="2041741" y="572884"/>
                    <a:pt x="2106922" y="619821"/>
                    <a:pt x="2106922" y="619821"/>
                  </a:cubicBezTo>
                  <a:cubicBezTo>
                    <a:pt x="2106922" y="619821"/>
                    <a:pt x="2138333" y="706779"/>
                    <a:pt x="2196084" y="743417"/>
                  </a:cubicBezTo>
                  <a:lnTo>
                    <a:pt x="2236104" y="777185"/>
                  </a:lnTo>
                  <a:lnTo>
                    <a:pt x="2250964" y="797785"/>
                  </a:lnTo>
                  <a:cubicBezTo>
                    <a:pt x="2250964" y="797785"/>
                    <a:pt x="2293854" y="813823"/>
                    <a:pt x="2288115" y="849283"/>
                  </a:cubicBezTo>
                  <a:cubicBezTo>
                    <a:pt x="2288115" y="849283"/>
                    <a:pt x="2323575" y="855022"/>
                    <a:pt x="2335566" y="893351"/>
                  </a:cubicBezTo>
                  <a:cubicBezTo>
                    <a:pt x="2335566" y="893351"/>
                    <a:pt x="2400746" y="940288"/>
                    <a:pt x="2400746" y="940288"/>
                  </a:cubicBezTo>
                  <a:cubicBezTo>
                    <a:pt x="2400746" y="940288"/>
                    <a:pt x="2452757" y="1012386"/>
                    <a:pt x="2452757" y="1012386"/>
                  </a:cubicBezTo>
                  <a:lnTo>
                    <a:pt x="2484169" y="1099344"/>
                  </a:lnTo>
                  <a:lnTo>
                    <a:pt x="2625342" y="1295037"/>
                  </a:lnTo>
                  <a:lnTo>
                    <a:pt x="2709944" y="1390603"/>
                  </a:lnTo>
                  <a:lnTo>
                    <a:pt x="2719065" y="1446662"/>
                  </a:lnTo>
                  <a:lnTo>
                    <a:pt x="2784245" y="1493599"/>
                  </a:lnTo>
                  <a:lnTo>
                    <a:pt x="2894007" y="1602335"/>
                  </a:lnTo>
                  <a:close/>
                </a:path>
              </a:pathLst>
            </a:custGeom>
            <a:blipFill>
              <a:blip r:embed="rId3"/>
              <a:stretch>
                <a:fillRect l="-19600" t="-37235" r="-4983" b="-36660"/>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9718871">
            <a:off x="8952017" y="2156731"/>
            <a:ext cx="4725703" cy="7024285"/>
            <a:chOff x="0" y="0"/>
            <a:chExt cx="3175000" cy="4719320"/>
          </a:xfrm>
        </p:grpSpPr>
        <p:sp>
          <p:nvSpPr>
            <p:cNvPr id="7" name="Freeform 7"/>
            <p:cNvSpPr/>
            <p:nvPr/>
          </p:nvSpPr>
          <p:spPr>
            <a:xfrm rot="-3251596">
              <a:off x="-1094927" y="188467"/>
              <a:ext cx="5389103" cy="4830120"/>
            </a:xfrm>
            <a:custGeom>
              <a:avLst/>
              <a:gdLst/>
              <a:ahLst/>
              <a:cxnLst/>
              <a:rect l="l" t="t" r="r" b="b"/>
              <a:pathLst>
                <a:path w="5389103" h="4830120">
                  <a:moveTo>
                    <a:pt x="1719342" y="4830120"/>
                  </a:moveTo>
                  <a:lnTo>
                    <a:pt x="0" y="2446784"/>
                  </a:lnTo>
                  <a:cubicBezTo>
                    <a:pt x="0" y="2446784"/>
                    <a:pt x="35019" y="2421521"/>
                    <a:pt x="57406" y="2378749"/>
                  </a:cubicBezTo>
                  <a:cubicBezTo>
                    <a:pt x="79793" y="2335977"/>
                    <a:pt x="166310" y="2273564"/>
                    <a:pt x="201329" y="2248301"/>
                  </a:cubicBezTo>
                  <a:cubicBezTo>
                    <a:pt x="236348" y="2223039"/>
                    <a:pt x="289849" y="2077956"/>
                    <a:pt x="289849" y="2077956"/>
                  </a:cubicBezTo>
                  <a:cubicBezTo>
                    <a:pt x="343350" y="1932874"/>
                    <a:pt x="478547" y="1861964"/>
                    <a:pt x="512536" y="1837445"/>
                  </a:cubicBezTo>
                  <a:cubicBezTo>
                    <a:pt x="547555" y="1812182"/>
                    <a:pt x="611684" y="1792541"/>
                    <a:pt x="689475" y="1789666"/>
                  </a:cubicBezTo>
                  <a:cubicBezTo>
                    <a:pt x="767266" y="1786791"/>
                    <a:pt x="906311" y="1686483"/>
                    <a:pt x="906311" y="1686483"/>
                  </a:cubicBezTo>
                  <a:lnTo>
                    <a:pt x="1010337" y="1611438"/>
                  </a:lnTo>
                  <a:lnTo>
                    <a:pt x="1114364" y="1536394"/>
                  </a:lnTo>
                  <a:lnTo>
                    <a:pt x="1243653" y="1496368"/>
                  </a:lnTo>
                  <a:lnTo>
                    <a:pt x="1335048" y="1403813"/>
                  </a:lnTo>
                  <a:cubicBezTo>
                    <a:pt x="1335048" y="1403813"/>
                    <a:pt x="1392454" y="1335779"/>
                    <a:pt x="1439074" y="1328769"/>
                  </a:cubicBezTo>
                  <a:cubicBezTo>
                    <a:pt x="1486724" y="1321016"/>
                    <a:pt x="1456584" y="1316137"/>
                    <a:pt x="1474093" y="1303506"/>
                  </a:cubicBezTo>
                  <a:cubicBezTo>
                    <a:pt x="1491602" y="1290875"/>
                    <a:pt x="1526621" y="1265612"/>
                    <a:pt x="1526621" y="1265612"/>
                  </a:cubicBezTo>
                  <a:lnTo>
                    <a:pt x="1719224" y="1126668"/>
                  </a:lnTo>
                  <a:lnTo>
                    <a:pt x="1943813" y="1071136"/>
                  </a:lnTo>
                  <a:lnTo>
                    <a:pt x="2217025" y="900662"/>
                  </a:lnTo>
                  <a:lnTo>
                    <a:pt x="2451371" y="784848"/>
                  </a:lnTo>
                  <a:cubicBezTo>
                    <a:pt x="2451371" y="784848"/>
                    <a:pt x="2711952" y="596865"/>
                    <a:pt x="2729461" y="584233"/>
                  </a:cubicBezTo>
                  <a:cubicBezTo>
                    <a:pt x="2746970" y="571602"/>
                    <a:pt x="2868506" y="483926"/>
                    <a:pt x="2890894" y="441154"/>
                  </a:cubicBezTo>
                  <a:cubicBezTo>
                    <a:pt x="2913281" y="398382"/>
                    <a:pt x="3266416" y="301794"/>
                    <a:pt x="3266416" y="301794"/>
                  </a:cubicBezTo>
                  <a:lnTo>
                    <a:pt x="3495883" y="216121"/>
                  </a:lnTo>
                  <a:cubicBezTo>
                    <a:pt x="3495883" y="216121"/>
                    <a:pt x="3738955" y="40769"/>
                    <a:pt x="3804114" y="20384"/>
                  </a:cubicBezTo>
                  <a:cubicBezTo>
                    <a:pt x="3869273" y="0"/>
                    <a:pt x="3941156" y="28008"/>
                    <a:pt x="3941156" y="28008"/>
                  </a:cubicBezTo>
                  <a:cubicBezTo>
                    <a:pt x="3941156" y="28008"/>
                    <a:pt x="3996559" y="67905"/>
                    <a:pt x="3996559" y="67905"/>
                  </a:cubicBezTo>
                  <a:cubicBezTo>
                    <a:pt x="4056841" y="77661"/>
                    <a:pt x="4093992" y="129160"/>
                    <a:pt x="4093992" y="129160"/>
                  </a:cubicBezTo>
                  <a:cubicBezTo>
                    <a:pt x="4093992" y="129160"/>
                    <a:pt x="4199177" y="238064"/>
                    <a:pt x="4206930" y="285714"/>
                  </a:cubicBezTo>
                  <a:cubicBezTo>
                    <a:pt x="4214683" y="333364"/>
                    <a:pt x="4314991" y="472409"/>
                    <a:pt x="4314991" y="472409"/>
                  </a:cubicBezTo>
                  <a:cubicBezTo>
                    <a:pt x="4387903" y="499675"/>
                    <a:pt x="4410420" y="641595"/>
                    <a:pt x="4410420" y="641595"/>
                  </a:cubicBezTo>
                  <a:lnTo>
                    <a:pt x="4505849" y="810781"/>
                  </a:lnTo>
                  <a:cubicBezTo>
                    <a:pt x="4591393" y="855556"/>
                    <a:pt x="4636297" y="954704"/>
                    <a:pt x="4636297" y="954704"/>
                  </a:cubicBezTo>
                  <a:cubicBezTo>
                    <a:pt x="4636297" y="954704"/>
                    <a:pt x="4698711" y="1041221"/>
                    <a:pt x="4706464" y="1088871"/>
                  </a:cubicBezTo>
                  <a:cubicBezTo>
                    <a:pt x="4714217" y="1136521"/>
                    <a:pt x="4781509" y="1192897"/>
                    <a:pt x="4781509" y="1192897"/>
                  </a:cubicBezTo>
                  <a:lnTo>
                    <a:pt x="4789262" y="1240547"/>
                  </a:lnTo>
                  <a:cubicBezTo>
                    <a:pt x="4832034" y="1262935"/>
                    <a:pt x="4839787" y="1310585"/>
                    <a:pt x="4839787" y="1310585"/>
                  </a:cubicBezTo>
                  <a:cubicBezTo>
                    <a:pt x="4830031" y="1370866"/>
                    <a:pt x="4917707" y="1492402"/>
                    <a:pt x="4917707" y="1492402"/>
                  </a:cubicBezTo>
                  <a:lnTo>
                    <a:pt x="4975242" y="1609060"/>
                  </a:lnTo>
                  <a:cubicBezTo>
                    <a:pt x="4982995" y="1656710"/>
                    <a:pt x="5062918" y="1730595"/>
                    <a:pt x="5062918" y="1730595"/>
                  </a:cubicBezTo>
                  <a:cubicBezTo>
                    <a:pt x="5062918" y="1730595"/>
                    <a:pt x="5198244" y="1844378"/>
                    <a:pt x="5248770" y="1914416"/>
                  </a:cubicBezTo>
                  <a:cubicBezTo>
                    <a:pt x="5299295" y="1984453"/>
                    <a:pt x="5389103" y="2182750"/>
                    <a:pt x="5389103" y="2182750"/>
                  </a:cubicBezTo>
                  <a:lnTo>
                    <a:pt x="1719342" y="4830120"/>
                  </a:lnTo>
                  <a:close/>
                </a:path>
              </a:pathLst>
            </a:custGeom>
            <a:blipFill>
              <a:blip r:embed="rId3"/>
              <a:stretch>
                <a:fillRect l="-16851" t="-54983" r="-2418" b="-45287"/>
              </a:stretch>
            </a:blipFill>
          </p:spPr>
        </p:sp>
        <p:sp>
          <p:nvSpPr>
            <p:cNvPr id="8" name="Freeform 8"/>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5"/>
              <a:stretch>
                <a:fillRect l="-4322" t="-3535" r="-518"/>
              </a:stretch>
            </a:blipFill>
          </p:spPr>
        </p:sp>
      </p:grpSp>
      <p:sp>
        <p:nvSpPr>
          <p:cNvPr id="9" name="Freeform 9"/>
          <p:cNvSpPr/>
          <p:nvPr/>
        </p:nvSpPr>
        <p:spPr>
          <a:xfrm rot="-331097">
            <a:off x="-89880" y="1568864"/>
            <a:ext cx="11302659" cy="8305899"/>
          </a:xfrm>
          <a:custGeom>
            <a:avLst/>
            <a:gdLst/>
            <a:ahLst/>
            <a:cxnLst/>
            <a:rect l="l" t="t" r="r" b="b"/>
            <a:pathLst>
              <a:path w="11302659" h="8305899">
                <a:moveTo>
                  <a:pt x="0" y="0"/>
                </a:moveTo>
                <a:lnTo>
                  <a:pt x="11302659" y="0"/>
                </a:lnTo>
                <a:lnTo>
                  <a:pt x="11302659" y="8305899"/>
                </a:lnTo>
                <a:lnTo>
                  <a:pt x="0" y="8305899"/>
                </a:lnTo>
                <a:lnTo>
                  <a:pt x="0" y="0"/>
                </a:lnTo>
                <a:close/>
              </a:path>
            </a:pathLst>
          </a:custGeom>
          <a:blipFill>
            <a:blip r:embed="rId6"/>
            <a:stretch>
              <a:fillRect/>
            </a:stretch>
          </a:blipFill>
        </p:spPr>
      </p:sp>
      <p:sp>
        <p:nvSpPr>
          <p:cNvPr id="10" name="TextBox 10"/>
          <p:cNvSpPr txBox="1"/>
          <p:nvPr/>
        </p:nvSpPr>
        <p:spPr>
          <a:xfrm rot="-262989">
            <a:off x="915819" y="2360418"/>
            <a:ext cx="9621094" cy="1125728"/>
          </a:xfrm>
          <a:prstGeom prst="rect">
            <a:avLst/>
          </a:prstGeom>
        </p:spPr>
        <p:txBody>
          <a:bodyPr lIns="0" tIns="0" rIns="0" bIns="0" rtlCol="0" anchor="t">
            <a:spAutoFit/>
          </a:bodyPr>
          <a:lstStyle/>
          <a:p>
            <a:pPr marL="0" lvl="0" indent="0" algn="ctr">
              <a:lnSpc>
                <a:spcPts val="8701"/>
              </a:lnSpc>
            </a:pPr>
            <a:r>
              <a:rPr lang="en-US" sz="7700" spc="46">
                <a:solidFill>
                  <a:srgbClr val="000000"/>
                </a:solidFill>
                <a:latin typeface="Carelia Bold"/>
              </a:rPr>
              <a:t>SYMBOL </a:t>
            </a:r>
          </a:p>
        </p:txBody>
      </p:sp>
      <p:sp>
        <p:nvSpPr>
          <p:cNvPr id="11" name="Freeform 11"/>
          <p:cNvSpPr/>
          <p:nvPr/>
        </p:nvSpPr>
        <p:spPr>
          <a:xfrm rot="8718388">
            <a:off x="11706094" y="6808311"/>
            <a:ext cx="12128005" cy="7794293"/>
          </a:xfrm>
          <a:custGeom>
            <a:avLst/>
            <a:gdLst/>
            <a:ahLst/>
            <a:cxnLst/>
            <a:rect l="l" t="t" r="r" b="b"/>
            <a:pathLst>
              <a:path w="12128005" h="7794293">
                <a:moveTo>
                  <a:pt x="0" y="0"/>
                </a:moveTo>
                <a:lnTo>
                  <a:pt x="12128005" y="0"/>
                </a:lnTo>
                <a:lnTo>
                  <a:pt x="12128005" y="7794294"/>
                </a:lnTo>
                <a:lnTo>
                  <a:pt x="0" y="7794294"/>
                </a:lnTo>
                <a:lnTo>
                  <a:pt x="0" y="0"/>
                </a:lnTo>
                <a:close/>
              </a:path>
            </a:pathLst>
          </a:custGeom>
          <a:blipFill>
            <a:blip r:embed="rId7"/>
            <a:stretch>
              <a:fillRect/>
            </a:stretch>
          </a:blipFill>
        </p:spPr>
      </p:sp>
      <p:sp>
        <p:nvSpPr>
          <p:cNvPr id="12" name="Freeform 12"/>
          <p:cNvSpPr/>
          <p:nvPr/>
        </p:nvSpPr>
        <p:spPr>
          <a:xfrm rot="-3251596">
            <a:off x="16227377" y="-1064677"/>
            <a:ext cx="3085439" cy="7167733"/>
          </a:xfrm>
          <a:custGeom>
            <a:avLst/>
            <a:gdLst/>
            <a:ahLst/>
            <a:cxnLst/>
            <a:rect l="l" t="t" r="r" b="b"/>
            <a:pathLst>
              <a:path w="3085439" h="7167733">
                <a:moveTo>
                  <a:pt x="0" y="0"/>
                </a:moveTo>
                <a:lnTo>
                  <a:pt x="3085439" y="0"/>
                </a:lnTo>
                <a:lnTo>
                  <a:pt x="3085439" y="7167733"/>
                </a:lnTo>
                <a:lnTo>
                  <a:pt x="0" y="7167733"/>
                </a:lnTo>
                <a:lnTo>
                  <a:pt x="0" y="0"/>
                </a:lnTo>
                <a:close/>
              </a:path>
            </a:pathLst>
          </a:custGeom>
          <a:blipFill>
            <a:blip r:embed="rId3"/>
            <a:stretch>
              <a:fillRect l="-36935" r="-17839"/>
            </a:stretch>
          </a:blipFill>
        </p:spPr>
      </p:sp>
      <p:sp>
        <p:nvSpPr>
          <p:cNvPr id="13" name="Freeform 13"/>
          <p:cNvSpPr/>
          <p:nvPr/>
        </p:nvSpPr>
        <p:spPr>
          <a:xfrm rot="-856592">
            <a:off x="15465896" y="7138800"/>
            <a:ext cx="3586808" cy="5383577"/>
          </a:xfrm>
          <a:custGeom>
            <a:avLst/>
            <a:gdLst/>
            <a:ahLst/>
            <a:cxnLst/>
            <a:rect l="l" t="t" r="r" b="b"/>
            <a:pathLst>
              <a:path w="3586808" h="5383577">
                <a:moveTo>
                  <a:pt x="0" y="0"/>
                </a:moveTo>
                <a:lnTo>
                  <a:pt x="3586808" y="0"/>
                </a:lnTo>
                <a:lnTo>
                  <a:pt x="3586808" y="5383577"/>
                </a:lnTo>
                <a:lnTo>
                  <a:pt x="0" y="5383577"/>
                </a:lnTo>
                <a:lnTo>
                  <a:pt x="0" y="0"/>
                </a:lnTo>
                <a:close/>
              </a:path>
            </a:pathLst>
          </a:custGeom>
          <a:blipFill>
            <a:blip r:embed="rId8"/>
            <a:stretch>
              <a:fillRect/>
            </a:stretch>
          </a:blipFill>
        </p:spPr>
      </p:sp>
      <p:sp>
        <p:nvSpPr>
          <p:cNvPr id="14" name="Freeform 14"/>
          <p:cNvSpPr/>
          <p:nvPr/>
        </p:nvSpPr>
        <p:spPr>
          <a:xfrm rot="27259">
            <a:off x="4409509" y="1048914"/>
            <a:ext cx="1077748" cy="1098342"/>
          </a:xfrm>
          <a:custGeom>
            <a:avLst/>
            <a:gdLst/>
            <a:ahLst/>
            <a:cxnLst/>
            <a:rect l="l" t="t" r="r" b="b"/>
            <a:pathLst>
              <a:path w="1077748" h="1098342">
                <a:moveTo>
                  <a:pt x="0" y="0"/>
                </a:moveTo>
                <a:lnTo>
                  <a:pt x="1077748" y="0"/>
                </a:lnTo>
                <a:lnTo>
                  <a:pt x="1077748" y="1098342"/>
                </a:lnTo>
                <a:lnTo>
                  <a:pt x="0" y="1098342"/>
                </a:lnTo>
                <a:lnTo>
                  <a:pt x="0" y="0"/>
                </a:lnTo>
                <a:close/>
              </a:path>
            </a:pathLst>
          </a:custGeom>
          <a:blipFill>
            <a:blip r:embed="rId9"/>
            <a:stretch>
              <a:fillRect/>
            </a:stretch>
          </a:blipFill>
        </p:spPr>
      </p:sp>
      <p:sp>
        <p:nvSpPr>
          <p:cNvPr id="15" name="Freeform 15"/>
          <p:cNvSpPr/>
          <p:nvPr/>
        </p:nvSpPr>
        <p:spPr>
          <a:xfrm rot="-2700000">
            <a:off x="-3021635" y="2042349"/>
            <a:ext cx="5117166" cy="1272895"/>
          </a:xfrm>
          <a:custGeom>
            <a:avLst/>
            <a:gdLst/>
            <a:ahLst/>
            <a:cxnLst/>
            <a:rect l="l" t="t" r="r" b="b"/>
            <a:pathLst>
              <a:path w="5117166" h="1272895">
                <a:moveTo>
                  <a:pt x="0" y="0"/>
                </a:moveTo>
                <a:lnTo>
                  <a:pt x="5117167" y="0"/>
                </a:lnTo>
                <a:lnTo>
                  <a:pt x="5117167" y="1272895"/>
                </a:lnTo>
                <a:lnTo>
                  <a:pt x="0" y="1272895"/>
                </a:lnTo>
                <a:lnTo>
                  <a:pt x="0" y="0"/>
                </a:lnTo>
                <a:close/>
              </a:path>
            </a:pathLst>
          </a:custGeom>
          <a:blipFill>
            <a:blip r:embed="rId10"/>
            <a:stretch>
              <a:fillRect/>
            </a:stretch>
          </a:blipFill>
        </p:spPr>
      </p:sp>
      <p:sp>
        <p:nvSpPr>
          <p:cNvPr id="16" name="Freeform 16"/>
          <p:cNvSpPr/>
          <p:nvPr/>
        </p:nvSpPr>
        <p:spPr>
          <a:xfrm rot="-3569674">
            <a:off x="-2435523" y="-1078537"/>
            <a:ext cx="3944942" cy="3875906"/>
          </a:xfrm>
          <a:custGeom>
            <a:avLst/>
            <a:gdLst/>
            <a:ahLst/>
            <a:cxnLst/>
            <a:rect l="l" t="t" r="r" b="b"/>
            <a:pathLst>
              <a:path w="3944942" h="3875906">
                <a:moveTo>
                  <a:pt x="0" y="0"/>
                </a:moveTo>
                <a:lnTo>
                  <a:pt x="3944943" y="0"/>
                </a:lnTo>
                <a:lnTo>
                  <a:pt x="3944943" y="3875906"/>
                </a:lnTo>
                <a:lnTo>
                  <a:pt x="0" y="3875906"/>
                </a:lnTo>
                <a:lnTo>
                  <a:pt x="0" y="0"/>
                </a:lnTo>
                <a:close/>
              </a:path>
            </a:pathLst>
          </a:custGeom>
          <a:blipFill>
            <a:blip r:embed="rId11"/>
            <a:stretch>
              <a:fillRect/>
            </a:stretch>
          </a:blipFill>
        </p:spPr>
      </p:sp>
      <p:sp>
        <p:nvSpPr>
          <p:cNvPr id="17" name="TextBox 17"/>
          <p:cNvSpPr txBox="1"/>
          <p:nvPr/>
        </p:nvSpPr>
        <p:spPr>
          <a:xfrm rot="-298997">
            <a:off x="756098" y="3283511"/>
            <a:ext cx="9074010" cy="6073036"/>
          </a:xfrm>
          <a:prstGeom prst="rect">
            <a:avLst/>
          </a:prstGeom>
        </p:spPr>
        <p:txBody>
          <a:bodyPr lIns="0" tIns="0" rIns="0" bIns="0" rtlCol="0" anchor="t">
            <a:spAutoFit/>
          </a:bodyPr>
          <a:lstStyle/>
          <a:p>
            <a:pPr algn="ctr">
              <a:lnSpc>
                <a:spcPts val="4415"/>
              </a:lnSpc>
            </a:pPr>
            <a:r>
              <a:rPr lang="en-US" sz="3154">
                <a:solidFill>
                  <a:srgbClr val="000000"/>
                </a:solidFill>
                <a:latin typeface="Alice"/>
              </a:rPr>
              <a:t>The Yin and Yang is the most well-known Taoist religious symbol. It is an image composed of a circle divided into two swirling parts: one black and the other white. Within each swirling or teardrop-shaped half is a smaller circle of the opposite color. Overall, the Yin and Yang symbol signifies the perfect harmonic balance in the universe. For example, day and night; birth and death.</a:t>
            </a:r>
          </a:p>
          <a:p>
            <a:pPr algn="ctr">
              <a:lnSpc>
                <a:spcPts val="4415"/>
              </a:lnSpc>
            </a:pPr>
            <a:endParaRPr lang="en-US" sz="3154">
              <a:solidFill>
                <a:srgbClr val="000000"/>
              </a:solidFill>
              <a:latin typeface="Alice"/>
            </a:endParaRPr>
          </a:p>
          <a:p>
            <a:pPr algn="ctr">
              <a:lnSpc>
                <a:spcPts val="4415"/>
              </a:lnSpc>
            </a:pPr>
            <a:endParaRPr lang="en-US" sz="3154">
              <a:solidFill>
                <a:srgbClr val="000000"/>
              </a:solidFill>
              <a:latin typeface="Alice"/>
            </a:endParaRPr>
          </a:p>
        </p:txBody>
      </p:sp>
      <p:sp>
        <p:nvSpPr>
          <p:cNvPr id="18" name="Freeform 18"/>
          <p:cNvSpPr/>
          <p:nvPr/>
        </p:nvSpPr>
        <p:spPr>
          <a:xfrm rot="802392">
            <a:off x="9744495" y="4491585"/>
            <a:ext cx="8979488" cy="6598688"/>
          </a:xfrm>
          <a:custGeom>
            <a:avLst/>
            <a:gdLst/>
            <a:ahLst/>
            <a:cxnLst/>
            <a:rect l="l" t="t" r="r" b="b"/>
            <a:pathLst>
              <a:path w="8979488" h="6598688">
                <a:moveTo>
                  <a:pt x="0" y="0"/>
                </a:moveTo>
                <a:lnTo>
                  <a:pt x="8979489" y="0"/>
                </a:lnTo>
                <a:lnTo>
                  <a:pt x="8979489" y="6598689"/>
                </a:lnTo>
                <a:lnTo>
                  <a:pt x="0" y="6598689"/>
                </a:lnTo>
                <a:lnTo>
                  <a:pt x="0" y="0"/>
                </a:lnTo>
                <a:close/>
              </a:path>
            </a:pathLst>
          </a:custGeom>
          <a:blipFill>
            <a:blip r:embed="rId6"/>
            <a:stretch>
              <a:fillRect/>
            </a:stretch>
          </a:blipFill>
        </p:spPr>
      </p:sp>
      <p:sp>
        <p:nvSpPr>
          <p:cNvPr id="19" name="Freeform 19"/>
          <p:cNvSpPr/>
          <p:nvPr/>
        </p:nvSpPr>
        <p:spPr>
          <a:xfrm rot="27259">
            <a:off x="14861819" y="4053898"/>
            <a:ext cx="1077748" cy="1098342"/>
          </a:xfrm>
          <a:custGeom>
            <a:avLst/>
            <a:gdLst/>
            <a:ahLst/>
            <a:cxnLst/>
            <a:rect l="l" t="t" r="r" b="b"/>
            <a:pathLst>
              <a:path w="1077748" h="1098342">
                <a:moveTo>
                  <a:pt x="0" y="0"/>
                </a:moveTo>
                <a:lnTo>
                  <a:pt x="1077748" y="0"/>
                </a:lnTo>
                <a:lnTo>
                  <a:pt x="1077748" y="1098342"/>
                </a:lnTo>
                <a:lnTo>
                  <a:pt x="0" y="1098342"/>
                </a:lnTo>
                <a:lnTo>
                  <a:pt x="0" y="0"/>
                </a:lnTo>
                <a:close/>
              </a:path>
            </a:pathLst>
          </a:custGeom>
          <a:blipFill>
            <a:blip r:embed="rId9"/>
            <a:stretch>
              <a:fillRect/>
            </a:stretch>
          </a:blipFill>
        </p:spPr>
      </p:sp>
      <p:sp>
        <p:nvSpPr>
          <p:cNvPr id="20" name="TextBox 20"/>
          <p:cNvSpPr txBox="1"/>
          <p:nvPr/>
        </p:nvSpPr>
        <p:spPr>
          <a:xfrm rot="789504">
            <a:off x="10506647" y="4906376"/>
            <a:ext cx="7636492" cy="4959022"/>
          </a:xfrm>
          <a:prstGeom prst="rect">
            <a:avLst/>
          </a:prstGeom>
        </p:spPr>
        <p:txBody>
          <a:bodyPr lIns="0" tIns="0" rIns="0" bIns="0" rtlCol="0" anchor="t">
            <a:spAutoFit/>
          </a:bodyPr>
          <a:lstStyle/>
          <a:p>
            <a:pPr algn="ctr">
              <a:lnSpc>
                <a:spcPts val="4393"/>
              </a:lnSpc>
            </a:pPr>
            <a:r>
              <a:rPr lang="en-US" sz="3137">
                <a:solidFill>
                  <a:srgbClr val="000000"/>
                </a:solidFill>
                <a:latin typeface="Alice"/>
              </a:rPr>
              <a:t>According to Taoist cosmology, the big circle signifies the Tao (Dao), the source of existence. Meanwhile, the black and white teardrop-shaped halves signify the Yin-qi and Yang-qi, known as the primordial feminine and mascu line energies, respectively. Taoists believe that the interplay of the Yin-qi and Yang-qi created the manifest world.</a:t>
            </a:r>
          </a:p>
        </p:txBody>
      </p:sp>
      <p:sp>
        <p:nvSpPr>
          <p:cNvPr id="21" name="Freeform 21"/>
          <p:cNvSpPr/>
          <p:nvPr/>
        </p:nvSpPr>
        <p:spPr>
          <a:xfrm>
            <a:off x="5676072" y="1272421"/>
            <a:ext cx="8558168" cy="8558168"/>
          </a:xfrm>
          <a:custGeom>
            <a:avLst/>
            <a:gdLst/>
            <a:ahLst/>
            <a:cxnLst/>
            <a:rect l="l" t="t" r="r" b="b"/>
            <a:pathLst>
              <a:path w="8558168" h="8558168">
                <a:moveTo>
                  <a:pt x="0" y="0"/>
                </a:moveTo>
                <a:lnTo>
                  <a:pt x="8558167" y="0"/>
                </a:lnTo>
                <a:lnTo>
                  <a:pt x="8558167" y="8558167"/>
                </a:lnTo>
                <a:lnTo>
                  <a:pt x="0" y="8558167"/>
                </a:lnTo>
                <a:lnTo>
                  <a:pt x="0" y="0"/>
                </a:lnTo>
                <a:close/>
              </a:path>
            </a:pathLst>
          </a:custGeom>
          <a:blipFill>
            <a:blip r:embed="rId12">
              <a:alphaModFix amt="28000"/>
            </a:blip>
            <a:stretch>
              <a:fillRect/>
            </a:stretch>
          </a:blipFill>
        </p:spPr>
      </p:sp>
      <p:sp>
        <p:nvSpPr>
          <p:cNvPr id="22" name="Freeform 22"/>
          <p:cNvSpPr/>
          <p:nvPr/>
        </p:nvSpPr>
        <p:spPr>
          <a:xfrm rot="3548301">
            <a:off x="2830099" y="7388107"/>
            <a:ext cx="3128207" cy="7167733"/>
          </a:xfrm>
          <a:custGeom>
            <a:avLst/>
            <a:gdLst/>
            <a:ahLst/>
            <a:cxnLst/>
            <a:rect l="l" t="t" r="r" b="b"/>
            <a:pathLst>
              <a:path w="3128207" h="7167733">
                <a:moveTo>
                  <a:pt x="0" y="0"/>
                </a:moveTo>
                <a:lnTo>
                  <a:pt x="3128206" y="0"/>
                </a:lnTo>
                <a:lnTo>
                  <a:pt x="3128206" y="7167733"/>
                </a:lnTo>
                <a:lnTo>
                  <a:pt x="0" y="7167733"/>
                </a:lnTo>
                <a:lnTo>
                  <a:pt x="0" y="0"/>
                </a:lnTo>
                <a:close/>
              </a:path>
            </a:pathLst>
          </a:custGeom>
          <a:blipFill>
            <a:blip r:embed="rId3"/>
            <a:stretch>
              <a:fillRect l="-35063" r="-17595"/>
            </a:stretch>
          </a:blipFill>
        </p:spPr>
      </p:sp>
      <p:sp>
        <p:nvSpPr>
          <p:cNvPr id="23" name="Freeform 23"/>
          <p:cNvSpPr/>
          <p:nvPr/>
        </p:nvSpPr>
        <p:spPr>
          <a:xfrm rot="-3251596">
            <a:off x="8882449" y="6543697"/>
            <a:ext cx="3085439" cy="7167733"/>
          </a:xfrm>
          <a:custGeom>
            <a:avLst/>
            <a:gdLst/>
            <a:ahLst/>
            <a:cxnLst/>
            <a:rect l="l" t="t" r="r" b="b"/>
            <a:pathLst>
              <a:path w="3085439" h="7167733">
                <a:moveTo>
                  <a:pt x="0" y="0"/>
                </a:moveTo>
                <a:lnTo>
                  <a:pt x="3085439" y="0"/>
                </a:lnTo>
                <a:lnTo>
                  <a:pt x="3085439" y="7167733"/>
                </a:lnTo>
                <a:lnTo>
                  <a:pt x="0" y="7167733"/>
                </a:lnTo>
                <a:lnTo>
                  <a:pt x="0" y="0"/>
                </a:lnTo>
                <a:close/>
              </a:path>
            </a:pathLst>
          </a:custGeom>
          <a:blipFill>
            <a:blip r:embed="rId3"/>
            <a:stretch>
              <a:fillRect l="-36935" r="-17839"/>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275401">
            <a:off x="3222365" y="963515"/>
            <a:ext cx="12070546" cy="8359971"/>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2183834">
            <a:off x="2786027" y="2157359"/>
            <a:ext cx="9169826" cy="6350954"/>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9" name="Group 9"/>
          <p:cNvGrpSpPr>
            <a:grpSpLocks noChangeAspect="1"/>
          </p:cNvGrpSpPr>
          <p:nvPr/>
        </p:nvGrpSpPr>
        <p:grpSpPr>
          <a:xfrm rot="-10101156">
            <a:off x="10789186" y="1079477"/>
            <a:ext cx="4921956" cy="7315995"/>
            <a:chOff x="0" y="0"/>
            <a:chExt cx="3175000" cy="4719320"/>
          </a:xfrm>
        </p:grpSpPr>
        <p:sp>
          <p:nvSpPr>
            <p:cNvPr id="10" name="Freeform 10"/>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6"/>
              <a:stretch>
                <a:fillRect l="-113593" r="-237551"/>
              </a:stretch>
            </a:blipFill>
          </p:spPr>
        </p:sp>
        <p:sp>
          <p:nvSpPr>
            <p:cNvPr id="11" name="Freeform 11"/>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7"/>
              <a:stretch>
                <a:fillRect l="-4322" t="-3535" r="-518"/>
              </a:stretch>
            </a:blipFill>
          </p:spPr>
        </p:sp>
      </p:grpSp>
      <p:sp>
        <p:nvSpPr>
          <p:cNvPr id="12" name="Freeform 12"/>
          <p:cNvSpPr/>
          <p:nvPr/>
        </p:nvSpPr>
        <p:spPr>
          <a:xfrm rot="786701">
            <a:off x="3055702" y="1435689"/>
            <a:ext cx="12128005" cy="7794293"/>
          </a:xfrm>
          <a:custGeom>
            <a:avLst/>
            <a:gdLst/>
            <a:ahLst/>
            <a:cxnLst/>
            <a:rect l="l" t="t" r="r" b="b"/>
            <a:pathLst>
              <a:path w="12128005" h="7794293">
                <a:moveTo>
                  <a:pt x="0" y="0"/>
                </a:moveTo>
                <a:lnTo>
                  <a:pt x="12128006" y="0"/>
                </a:lnTo>
                <a:lnTo>
                  <a:pt x="12128006" y="7794293"/>
                </a:lnTo>
                <a:lnTo>
                  <a:pt x="0" y="7794293"/>
                </a:lnTo>
                <a:lnTo>
                  <a:pt x="0" y="0"/>
                </a:lnTo>
                <a:close/>
              </a:path>
            </a:pathLst>
          </a:custGeom>
          <a:blipFill>
            <a:blip r:embed="rId8"/>
            <a:stretch>
              <a:fillRect/>
            </a:stretch>
          </a:blipFill>
        </p:spPr>
      </p:sp>
      <p:sp>
        <p:nvSpPr>
          <p:cNvPr id="13" name="Freeform 13"/>
          <p:cNvSpPr/>
          <p:nvPr/>
        </p:nvSpPr>
        <p:spPr>
          <a:xfrm rot="-2700000">
            <a:off x="-3021635" y="2042349"/>
            <a:ext cx="5117166" cy="1272895"/>
          </a:xfrm>
          <a:custGeom>
            <a:avLst/>
            <a:gdLst/>
            <a:ahLst/>
            <a:cxnLst/>
            <a:rect l="l" t="t" r="r" b="b"/>
            <a:pathLst>
              <a:path w="5117166" h="1272895">
                <a:moveTo>
                  <a:pt x="0" y="0"/>
                </a:moveTo>
                <a:lnTo>
                  <a:pt x="5117167" y="0"/>
                </a:lnTo>
                <a:lnTo>
                  <a:pt x="5117167" y="1272895"/>
                </a:lnTo>
                <a:lnTo>
                  <a:pt x="0" y="1272895"/>
                </a:lnTo>
                <a:lnTo>
                  <a:pt x="0" y="0"/>
                </a:lnTo>
                <a:close/>
              </a:path>
            </a:pathLst>
          </a:custGeom>
          <a:blipFill>
            <a:blip r:embed="rId9"/>
            <a:stretch>
              <a:fillRect/>
            </a:stretch>
          </a:blipFill>
        </p:spPr>
      </p:sp>
      <p:sp>
        <p:nvSpPr>
          <p:cNvPr id="14" name="Freeform 14"/>
          <p:cNvSpPr/>
          <p:nvPr/>
        </p:nvSpPr>
        <p:spPr>
          <a:xfrm rot="-3569674">
            <a:off x="-2435523" y="-1078537"/>
            <a:ext cx="3944942" cy="3875906"/>
          </a:xfrm>
          <a:custGeom>
            <a:avLst/>
            <a:gdLst/>
            <a:ahLst/>
            <a:cxnLst/>
            <a:rect l="l" t="t" r="r" b="b"/>
            <a:pathLst>
              <a:path w="3944942" h="3875906">
                <a:moveTo>
                  <a:pt x="0" y="0"/>
                </a:moveTo>
                <a:lnTo>
                  <a:pt x="3944943" y="0"/>
                </a:lnTo>
                <a:lnTo>
                  <a:pt x="3944943" y="3875906"/>
                </a:lnTo>
                <a:lnTo>
                  <a:pt x="0" y="3875906"/>
                </a:lnTo>
                <a:lnTo>
                  <a:pt x="0" y="0"/>
                </a:lnTo>
                <a:close/>
              </a:path>
            </a:pathLst>
          </a:custGeom>
          <a:blipFill>
            <a:blip r:embed="rId10"/>
            <a:stretch>
              <a:fillRect/>
            </a:stretch>
          </a:blipFill>
        </p:spPr>
      </p:sp>
      <p:sp>
        <p:nvSpPr>
          <p:cNvPr id="15" name="Freeform 15"/>
          <p:cNvSpPr/>
          <p:nvPr/>
        </p:nvSpPr>
        <p:spPr>
          <a:xfrm rot="1025603">
            <a:off x="-1458512" y="7218919"/>
            <a:ext cx="4019186" cy="6136162"/>
          </a:xfrm>
          <a:custGeom>
            <a:avLst/>
            <a:gdLst/>
            <a:ahLst/>
            <a:cxnLst/>
            <a:rect l="l" t="t" r="r" b="b"/>
            <a:pathLst>
              <a:path w="4019186" h="6136162">
                <a:moveTo>
                  <a:pt x="0" y="0"/>
                </a:moveTo>
                <a:lnTo>
                  <a:pt x="4019186" y="0"/>
                </a:lnTo>
                <a:lnTo>
                  <a:pt x="4019186" y="6136162"/>
                </a:lnTo>
                <a:lnTo>
                  <a:pt x="0" y="6136162"/>
                </a:lnTo>
                <a:lnTo>
                  <a:pt x="0" y="0"/>
                </a:lnTo>
                <a:close/>
              </a:path>
            </a:pathLst>
          </a:custGeom>
          <a:blipFill>
            <a:blip r:embed="rId11"/>
            <a:stretch>
              <a:fillRect/>
            </a:stretch>
          </a:blipFill>
        </p:spPr>
      </p:sp>
      <p:sp>
        <p:nvSpPr>
          <p:cNvPr id="16" name="Freeform 16"/>
          <p:cNvSpPr/>
          <p:nvPr/>
        </p:nvSpPr>
        <p:spPr>
          <a:xfrm rot="-160405">
            <a:off x="15845490" y="7257103"/>
            <a:ext cx="3507936" cy="4278879"/>
          </a:xfrm>
          <a:custGeom>
            <a:avLst/>
            <a:gdLst/>
            <a:ahLst/>
            <a:cxnLst/>
            <a:rect l="l" t="t" r="r" b="b"/>
            <a:pathLst>
              <a:path w="3507936" h="4278879">
                <a:moveTo>
                  <a:pt x="0" y="0"/>
                </a:moveTo>
                <a:lnTo>
                  <a:pt x="3507935" y="0"/>
                </a:lnTo>
                <a:lnTo>
                  <a:pt x="3507935" y="4278879"/>
                </a:lnTo>
                <a:lnTo>
                  <a:pt x="0" y="4278879"/>
                </a:lnTo>
                <a:lnTo>
                  <a:pt x="0" y="0"/>
                </a:lnTo>
                <a:close/>
              </a:path>
            </a:pathLst>
          </a:custGeom>
          <a:blipFill>
            <a:blip r:embed="rId12"/>
            <a:stretch>
              <a:fillRect/>
            </a:stretch>
          </a:blipFill>
        </p:spPr>
      </p:sp>
      <p:sp>
        <p:nvSpPr>
          <p:cNvPr id="17" name="TextBox 17"/>
          <p:cNvSpPr txBox="1"/>
          <p:nvPr/>
        </p:nvSpPr>
        <p:spPr>
          <a:xfrm rot="749361">
            <a:off x="4298506" y="3581920"/>
            <a:ext cx="10464892" cy="3490569"/>
          </a:xfrm>
          <a:prstGeom prst="rect">
            <a:avLst/>
          </a:prstGeom>
        </p:spPr>
        <p:txBody>
          <a:bodyPr lIns="0" tIns="0" rIns="0" bIns="0" rtlCol="0" anchor="t">
            <a:spAutoFit/>
          </a:bodyPr>
          <a:lstStyle/>
          <a:p>
            <a:pPr algn="ctr">
              <a:lnSpc>
                <a:spcPts val="13374"/>
              </a:lnSpc>
            </a:pPr>
            <a:r>
              <a:rPr lang="en-US" sz="13647">
                <a:solidFill>
                  <a:srgbClr val="000000"/>
                </a:solidFill>
                <a:latin typeface="Carelia"/>
              </a:rPr>
              <a:t>SACRED TEXTS </a:t>
            </a:r>
          </a:p>
        </p:txBody>
      </p:sp>
      <p:sp>
        <p:nvSpPr>
          <p:cNvPr id="18" name="Freeform 18"/>
          <p:cNvSpPr/>
          <p:nvPr/>
        </p:nvSpPr>
        <p:spPr>
          <a:xfrm rot="-6273966">
            <a:off x="15633257" y="879567"/>
            <a:ext cx="5117166" cy="1272895"/>
          </a:xfrm>
          <a:custGeom>
            <a:avLst/>
            <a:gdLst/>
            <a:ahLst/>
            <a:cxnLst/>
            <a:rect l="l" t="t" r="r" b="b"/>
            <a:pathLst>
              <a:path w="5117166" h="1272895">
                <a:moveTo>
                  <a:pt x="0" y="0"/>
                </a:moveTo>
                <a:lnTo>
                  <a:pt x="5117166" y="0"/>
                </a:lnTo>
                <a:lnTo>
                  <a:pt x="5117166" y="1272895"/>
                </a:lnTo>
                <a:lnTo>
                  <a:pt x="0" y="1272895"/>
                </a:lnTo>
                <a:lnTo>
                  <a:pt x="0" y="0"/>
                </a:lnTo>
                <a:close/>
              </a:path>
            </a:pathLst>
          </a:custGeom>
          <a:blipFill>
            <a:blip r:embed="rId9"/>
            <a:stretch>
              <a:fillRect/>
            </a:stretch>
          </a:blipFill>
        </p:spPr>
      </p:sp>
      <p:sp>
        <p:nvSpPr>
          <p:cNvPr id="19" name="Freeform 19"/>
          <p:cNvSpPr/>
          <p:nvPr/>
        </p:nvSpPr>
        <p:spPr>
          <a:xfrm rot="27259">
            <a:off x="10104945" y="1766303"/>
            <a:ext cx="891928" cy="908972"/>
          </a:xfrm>
          <a:custGeom>
            <a:avLst/>
            <a:gdLst/>
            <a:ahLst/>
            <a:cxnLst/>
            <a:rect l="l" t="t" r="r" b="b"/>
            <a:pathLst>
              <a:path w="891928" h="908972">
                <a:moveTo>
                  <a:pt x="0" y="0"/>
                </a:moveTo>
                <a:lnTo>
                  <a:pt x="891928" y="0"/>
                </a:lnTo>
                <a:lnTo>
                  <a:pt x="891928" y="908971"/>
                </a:lnTo>
                <a:lnTo>
                  <a:pt x="0" y="908971"/>
                </a:lnTo>
                <a:lnTo>
                  <a:pt x="0" y="0"/>
                </a:lnTo>
                <a:close/>
              </a:path>
            </a:pathLst>
          </a:custGeom>
          <a:blipFill>
            <a:blip r:embed="rId13"/>
            <a:stretch>
              <a:fillRect/>
            </a:stretch>
          </a:blipFill>
        </p:spPr>
      </p:sp>
      <p:sp>
        <p:nvSpPr>
          <p:cNvPr id="20" name="Freeform 20"/>
          <p:cNvSpPr/>
          <p:nvPr/>
        </p:nvSpPr>
        <p:spPr>
          <a:xfrm rot="761723">
            <a:off x="3539558" y="1812179"/>
            <a:ext cx="11283822" cy="7009884"/>
          </a:xfrm>
          <a:custGeom>
            <a:avLst/>
            <a:gdLst/>
            <a:ahLst/>
            <a:cxnLst/>
            <a:rect l="l" t="t" r="r" b="b"/>
            <a:pathLst>
              <a:path w="11283822" h="7009884">
                <a:moveTo>
                  <a:pt x="0" y="0"/>
                </a:moveTo>
                <a:lnTo>
                  <a:pt x="11283822" y="0"/>
                </a:lnTo>
                <a:lnTo>
                  <a:pt x="11283822" y="7009885"/>
                </a:lnTo>
                <a:lnTo>
                  <a:pt x="0" y="7009885"/>
                </a:lnTo>
                <a:lnTo>
                  <a:pt x="0" y="0"/>
                </a:lnTo>
                <a:close/>
              </a:path>
            </a:pathLst>
          </a:custGeom>
          <a:blipFill>
            <a:blip r:embed="rId14">
              <a:alphaModFix amt="28000"/>
            </a:blip>
            <a:stretch>
              <a:fillRect t="-13164" b="-7087"/>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9691701">
            <a:off x="-1983934" y="2886816"/>
            <a:ext cx="12070546" cy="8359971"/>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6201465">
            <a:off x="-1432278" y="5600302"/>
            <a:ext cx="4921956" cy="7315995"/>
            <a:chOff x="0" y="0"/>
            <a:chExt cx="3175000" cy="4719320"/>
          </a:xfrm>
        </p:grpSpPr>
        <p:sp>
          <p:nvSpPr>
            <p:cNvPr id="7" name="Freeform 7"/>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5"/>
              <a:stretch>
                <a:fillRect l="-113593" r="-237551"/>
              </a:stretch>
            </a:blipFill>
          </p:spPr>
        </p:sp>
        <p:sp>
          <p:nvSpPr>
            <p:cNvPr id="8" name="Freeform 8"/>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6"/>
              <a:stretch>
                <a:fillRect l="-4322" t="-3535" r="-518"/>
              </a:stretch>
            </a:blipFill>
          </p:spPr>
        </p:sp>
      </p:grpSp>
      <p:grpSp>
        <p:nvGrpSpPr>
          <p:cNvPr id="9" name="Group 9"/>
          <p:cNvGrpSpPr>
            <a:grpSpLocks noChangeAspect="1"/>
          </p:cNvGrpSpPr>
          <p:nvPr/>
        </p:nvGrpSpPr>
        <p:grpSpPr>
          <a:xfrm rot="9691701">
            <a:off x="8384373" y="-1327586"/>
            <a:ext cx="12070546" cy="8359971"/>
            <a:chOff x="0" y="0"/>
            <a:chExt cx="3429000" cy="2374900"/>
          </a:xfrm>
        </p:grpSpPr>
        <p:sp>
          <p:nvSpPr>
            <p:cNvPr id="10" name="Freeform 10"/>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11" name="Freeform 11"/>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12" name="Group 12"/>
          <p:cNvGrpSpPr>
            <a:grpSpLocks noChangeAspect="1"/>
          </p:cNvGrpSpPr>
          <p:nvPr/>
        </p:nvGrpSpPr>
        <p:grpSpPr>
          <a:xfrm rot="-4741817">
            <a:off x="12972527" y="-2777875"/>
            <a:ext cx="4921956" cy="7315995"/>
            <a:chOff x="0" y="0"/>
            <a:chExt cx="3175000" cy="4719320"/>
          </a:xfrm>
        </p:grpSpPr>
        <p:sp>
          <p:nvSpPr>
            <p:cNvPr id="13" name="Freeform 13"/>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5"/>
              <a:stretch>
                <a:fillRect l="-113593" r="-237551"/>
              </a:stretch>
            </a:blipFill>
          </p:spPr>
        </p:sp>
        <p:sp>
          <p:nvSpPr>
            <p:cNvPr id="14" name="Freeform 14"/>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6"/>
              <a:stretch>
                <a:fillRect l="-4322" t="-3535" r="-518"/>
              </a:stretch>
            </a:blipFill>
          </p:spPr>
        </p:sp>
      </p:grpSp>
      <p:sp>
        <p:nvSpPr>
          <p:cNvPr id="15" name="Freeform 15"/>
          <p:cNvSpPr/>
          <p:nvPr/>
        </p:nvSpPr>
        <p:spPr>
          <a:xfrm>
            <a:off x="1728184" y="1028700"/>
            <a:ext cx="15528903" cy="8229600"/>
          </a:xfrm>
          <a:custGeom>
            <a:avLst/>
            <a:gdLst/>
            <a:ahLst/>
            <a:cxnLst/>
            <a:rect l="l" t="t" r="r" b="b"/>
            <a:pathLst>
              <a:path w="15528903" h="8229600">
                <a:moveTo>
                  <a:pt x="0" y="0"/>
                </a:moveTo>
                <a:lnTo>
                  <a:pt x="15528903" y="0"/>
                </a:lnTo>
                <a:lnTo>
                  <a:pt x="15528903" y="8229600"/>
                </a:lnTo>
                <a:lnTo>
                  <a:pt x="0" y="8229600"/>
                </a:lnTo>
                <a:lnTo>
                  <a:pt x="0" y="0"/>
                </a:lnTo>
                <a:close/>
              </a:path>
            </a:pathLst>
          </a:custGeom>
          <a:blipFill>
            <a:blip r:embed="rId7"/>
            <a:stretch>
              <a:fillRect t="-10332" b="-28333"/>
            </a:stretch>
          </a:blipFill>
        </p:spPr>
      </p:sp>
      <p:sp>
        <p:nvSpPr>
          <p:cNvPr id="16" name="TextBox 16"/>
          <p:cNvSpPr txBox="1"/>
          <p:nvPr/>
        </p:nvSpPr>
        <p:spPr>
          <a:xfrm>
            <a:off x="4159516" y="2174982"/>
            <a:ext cx="10666238" cy="1431036"/>
          </a:xfrm>
          <a:prstGeom prst="rect">
            <a:avLst/>
          </a:prstGeom>
        </p:spPr>
        <p:txBody>
          <a:bodyPr lIns="0" tIns="0" rIns="0" bIns="0" rtlCol="0" anchor="t">
            <a:spAutoFit/>
          </a:bodyPr>
          <a:lstStyle/>
          <a:p>
            <a:pPr marL="0" lvl="0" indent="0" algn="ctr">
              <a:lnSpc>
                <a:spcPts val="11186"/>
              </a:lnSpc>
            </a:pPr>
            <a:r>
              <a:rPr lang="en-US" sz="9900" spc="237">
                <a:solidFill>
                  <a:srgbClr val="000000"/>
                </a:solidFill>
                <a:latin typeface="Carelia Bold"/>
              </a:rPr>
              <a:t>Tao Te Ching </a:t>
            </a:r>
          </a:p>
        </p:txBody>
      </p:sp>
      <p:sp>
        <p:nvSpPr>
          <p:cNvPr id="17" name="TextBox 17"/>
          <p:cNvSpPr txBox="1"/>
          <p:nvPr/>
        </p:nvSpPr>
        <p:spPr>
          <a:xfrm>
            <a:off x="2832577" y="3235168"/>
            <a:ext cx="13320116" cy="5500570"/>
          </a:xfrm>
          <a:prstGeom prst="rect">
            <a:avLst/>
          </a:prstGeom>
        </p:spPr>
        <p:txBody>
          <a:bodyPr lIns="0" tIns="0" rIns="0" bIns="0" rtlCol="0" anchor="t">
            <a:spAutoFit/>
          </a:bodyPr>
          <a:lstStyle/>
          <a:p>
            <a:pPr>
              <a:lnSpc>
                <a:spcPts val="4347"/>
              </a:lnSpc>
            </a:pPr>
            <a:r>
              <a:rPr lang="en-US" sz="3105">
                <a:solidFill>
                  <a:srgbClr val="000000"/>
                </a:solidFill>
                <a:latin typeface="Glacial Indifference"/>
              </a:rPr>
              <a:t>The Tao Te Ching, also known as Dao De Jing, is a mysterious collection of enigmatic remarks that are difficult to understand. Its opening line, "The name that can be named is not the eternal name," suggests the difficulty of putting the truth into words and can only be explained through riddles and paradox. The Tao Te Jing is often attributed to Laozi, but some believe it was a product of collective efforts among various groups in China. It explains the meaning of Tao and its concept of Te, the power or virtue acquired by living in harmony with Tao. The scripture has a paradoxical element, containing contradictory and illogical assertions, yet contains deeper meaning that can be understood through intuition rather than rational thinking.</a:t>
            </a:r>
          </a:p>
        </p:txBody>
      </p:sp>
      <p:sp>
        <p:nvSpPr>
          <p:cNvPr id="18" name="Freeform 18"/>
          <p:cNvSpPr/>
          <p:nvPr/>
        </p:nvSpPr>
        <p:spPr>
          <a:xfrm rot="27259">
            <a:off x="9148244" y="491368"/>
            <a:ext cx="1054513" cy="1074663"/>
          </a:xfrm>
          <a:custGeom>
            <a:avLst/>
            <a:gdLst/>
            <a:ahLst/>
            <a:cxnLst/>
            <a:rect l="l" t="t" r="r" b="b"/>
            <a:pathLst>
              <a:path w="1054513" h="1074663">
                <a:moveTo>
                  <a:pt x="0" y="0"/>
                </a:moveTo>
                <a:lnTo>
                  <a:pt x="1054513" y="0"/>
                </a:lnTo>
                <a:lnTo>
                  <a:pt x="1054513" y="1074664"/>
                </a:lnTo>
                <a:lnTo>
                  <a:pt x="0" y="1074664"/>
                </a:lnTo>
                <a:lnTo>
                  <a:pt x="0" y="0"/>
                </a:lnTo>
                <a:close/>
              </a:path>
            </a:pathLst>
          </a:custGeom>
          <a:blipFill>
            <a:blip r:embed="rId8"/>
            <a:stretch>
              <a:fillRect/>
            </a:stretch>
          </a:blipFill>
        </p:spPr>
      </p:sp>
      <p:sp>
        <p:nvSpPr>
          <p:cNvPr id="19" name="Freeform 19"/>
          <p:cNvSpPr/>
          <p:nvPr/>
        </p:nvSpPr>
        <p:spPr>
          <a:xfrm>
            <a:off x="1823912" y="1028700"/>
            <a:ext cx="15337446" cy="8229600"/>
          </a:xfrm>
          <a:custGeom>
            <a:avLst/>
            <a:gdLst/>
            <a:ahLst/>
            <a:cxnLst/>
            <a:rect l="l" t="t" r="r" b="b"/>
            <a:pathLst>
              <a:path w="15337446" h="8229600">
                <a:moveTo>
                  <a:pt x="0" y="0"/>
                </a:moveTo>
                <a:lnTo>
                  <a:pt x="15337447" y="0"/>
                </a:lnTo>
                <a:lnTo>
                  <a:pt x="15337447" y="8229600"/>
                </a:lnTo>
                <a:lnTo>
                  <a:pt x="0" y="8229600"/>
                </a:lnTo>
                <a:lnTo>
                  <a:pt x="0" y="0"/>
                </a:lnTo>
                <a:close/>
              </a:path>
            </a:pathLst>
          </a:custGeom>
          <a:blipFill>
            <a:blip r:embed="rId9">
              <a:alphaModFix amt="27000"/>
            </a:blip>
            <a:stretch>
              <a:fillRect t="-5910" b="-5910"/>
            </a:stretch>
          </a:blipFill>
        </p:spPr>
      </p:sp>
      <p:sp>
        <p:nvSpPr>
          <p:cNvPr id="20" name="Freeform 20"/>
          <p:cNvSpPr/>
          <p:nvPr/>
        </p:nvSpPr>
        <p:spPr>
          <a:xfrm rot="1021146">
            <a:off x="-1913061" y="269171"/>
            <a:ext cx="5482971" cy="82296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10"/>
            <a:stretch>
              <a:fillRect/>
            </a:stretch>
          </a:blipFill>
        </p:spPr>
      </p:sp>
      <p:sp>
        <p:nvSpPr>
          <p:cNvPr id="21" name="Freeform 21"/>
          <p:cNvSpPr/>
          <p:nvPr/>
        </p:nvSpPr>
        <p:spPr>
          <a:xfrm rot="-633198" flipH="1">
            <a:off x="15754723" y="6855017"/>
            <a:ext cx="3009155" cy="3761444"/>
          </a:xfrm>
          <a:custGeom>
            <a:avLst/>
            <a:gdLst/>
            <a:ahLst/>
            <a:cxnLst/>
            <a:rect l="l" t="t" r="r" b="b"/>
            <a:pathLst>
              <a:path w="3009155" h="3761444">
                <a:moveTo>
                  <a:pt x="3009154" y="0"/>
                </a:moveTo>
                <a:lnTo>
                  <a:pt x="0" y="0"/>
                </a:lnTo>
                <a:lnTo>
                  <a:pt x="0" y="3761443"/>
                </a:lnTo>
                <a:lnTo>
                  <a:pt x="3009154" y="3761443"/>
                </a:lnTo>
                <a:lnTo>
                  <a:pt x="3009154" y="0"/>
                </a:lnTo>
                <a:close/>
              </a:path>
            </a:pathLst>
          </a:custGeom>
          <a:blipFill>
            <a:blip r:embed="rId11"/>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9691701">
            <a:off x="-1983934" y="2886816"/>
            <a:ext cx="12070546" cy="8359971"/>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6201465">
            <a:off x="-1432278" y="5600302"/>
            <a:ext cx="4921956" cy="7315995"/>
            <a:chOff x="0" y="0"/>
            <a:chExt cx="3175000" cy="4719320"/>
          </a:xfrm>
        </p:grpSpPr>
        <p:sp>
          <p:nvSpPr>
            <p:cNvPr id="7" name="Freeform 7"/>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5"/>
              <a:stretch>
                <a:fillRect l="-113593" r="-237551"/>
              </a:stretch>
            </a:blipFill>
          </p:spPr>
        </p:sp>
        <p:sp>
          <p:nvSpPr>
            <p:cNvPr id="8" name="Freeform 8"/>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6"/>
              <a:stretch>
                <a:fillRect l="-4322" t="-3535" r="-518"/>
              </a:stretch>
            </a:blipFill>
          </p:spPr>
        </p:sp>
      </p:grpSp>
      <p:grpSp>
        <p:nvGrpSpPr>
          <p:cNvPr id="9" name="Group 9"/>
          <p:cNvGrpSpPr>
            <a:grpSpLocks noChangeAspect="1"/>
          </p:cNvGrpSpPr>
          <p:nvPr/>
        </p:nvGrpSpPr>
        <p:grpSpPr>
          <a:xfrm rot="9691701">
            <a:off x="8384373" y="-1327586"/>
            <a:ext cx="12070546" cy="8359971"/>
            <a:chOff x="0" y="0"/>
            <a:chExt cx="3429000" cy="2374900"/>
          </a:xfrm>
        </p:grpSpPr>
        <p:sp>
          <p:nvSpPr>
            <p:cNvPr id="10" name="Freeform 10"/>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11" name="Freeform 11"/>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12" name="Group 12"/>
          <p:cNvGrpSpPr>
            <a:grpSpLocks noChangeAspect="1"/>
          </p:cNvGrpSpPr>
          <p:nvPr/>
        </p:nvGrpSpPr>
        <p:grpSpPr>
          <a:xfrm rot="-4741817">
            <a:off x="12972527" y="-2777875"/>
            <a:ext cx="4921956" cy="7315995"/>
            <a:chOff x="0" y="0"/>
            <a:chExt cx="3175000" cy="4719320"/>
          </a:xfrm>
        </p:grpSpPr>
        <p:sp>
          <p:nvSpPr>
            <p:cNvPr id="13" name="Freeform 13"/>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5"/>
              <a:stretch>
                <a:fillRect l="-113593" r="-237551"/>
              </a:stretch>
            </a:blipFill>
          </p:spPr>
        </p:sp>
        <p:sp>
          <p:nvSpPr>
            <p:cNvPr id="14" name="Freeform 14"/>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6"/>
              <a:stretch>
                <a:fillRect l="-4322" t="-3535" r="-518"/>
              </a:stretch>
            </a:blipFill>
          </p:spPr>
        </p:sp>
      </p:grpSp>
      <p:sp>
        <p:nvSpPr>
          <p:cNvPr id="15" name="Freeform 15"/>
          <p:cNvSpPr/>
          <p:nvPr/>
        </p:nvSpPr>
        <p:spPr>
          <a:xfrm>
            <a:off x="1728184" y="1028700"/>
            <a:ext cx="15528903" cy="8229600"/>
          </a:xfrm>
          <a:custGeom>
            <a:avLst/>
            <a:gdLst/>
            <a:ahLst/>
            <a:cxnLst/>
            <a:rect l="l" t="t" r="r" b="b"/>
            <a:pathLst>
              <a:path w="15528903" h="8229600">
                <a:moveTo>
                  <a:pt x="0" y="0"/>
                </a:moveTo>
                <a:lnTo>
                  <a:pt x="15528903" y="0"/>
                </a:lnTo>
                <a:lnTo>
                  <a:pt x="15528903" y="8229600"/>
                </a:lnTo>
                <a:lnTo>
                  <a:pt x="0" y="8229600"/>
                </a:lnTo>
                <a:lnTo>
                  <a:pt x="0" y="0"/>
                </a:lnTo>
                <a:close/>
              </a:path>
            </a:pathLst>
          </a:custGeom>
          <a:blipFill>
            <a:blip r:embed="rId7"/>
            <a:stretch>
              <a:fillRect t="-10332" b="-28333"/>
            </a:stretch>
          </a:blipFill>
        </p:spPr>
      </p:sp>
      <p:sp>
        <p:nvSpPr>
          <p:cNvPr id="16" name="TextBox 16"/>
          <p:cNvSpPr txBox="1"/>
          <p:nvPr/>
        </p:nvSpPr>
        <p:spPr>
          <a:xfrm>
            <a:off x="3205610" y="1882997"/>
            <a:ext cx="12947083" cy="1153671"/>
          </a:xfrm>
          <a:prstGeom prst="rect">
            <a:avLst/>
          </a:prstGeom>
        </p:spPr>
        <p:txBody>
          <a:bodyPr lIns="0" tIns="0" rIns="0" bIns="0" rtlCol="0" anchor="t">
            <a:spAutoFit/>
          </a:bodyPr>
          <a:lstStyle/>
          <a:p>
            <a:pPr marL="0" lvl="0" indent="0" algn="ctr">
              <a:lnSpc>
                <a:spcPts val="8916"/>
              </a:lnSpc>
            </a:pPr>
            <a:r>
              <a:rPr lang="en-US" sz="7890" spc="189">
                <a:solidFill>
                  <a:srgbClr val="000000"/>
                </a:solidFill>
                <a:latin typeface="Carelia Bold"/>
              </a:rPr>
              <a:t>The Book of Chuang-tzu </a:t>
            </a:r>
          </a:p>
        </p:txBody>
      </p:sp>
      <p:sp>
        <p:nvSpPr>
          <p:cNvPr id="17" name="TextBox 17"/>
          <p:cNvSpPr txBox="1"/>
          <p:nvPr/>
        </p:nvSpPr>
        <p:spPr>
          <a:xfrm>
            <a:off x="2994060" y="2984024"/>
            <a:ext cx="13614248" cy="6274276"/>
          </a:xfrm>
          <a:prstGeom prst="rect">
            <a:avLst/>
          </a:prstGeom>
        </p:spPr>
        <p:txBody>
          <a:bodyPr lIns="0" tIns="0" rIns="0" bIns="0" rtlCol="0" anchor="t">
            <a:spAutoFit/>
          </a:bodyPr>
          <a:lstStyle/>
          <a:p>
            <a:pPr>
              <a:lnSpc>
                <a:spcPts val="4959"/>
              </a:lnSpc>
            </a:pPr>
            <a:r>
              <a:rPr lang="en-US" sz="3542">
                <a:solidFill>
                  <a:srgbClr val="000000"/>
                </a:solidFill>
                <a:latin typeface="Glacial Indifference"/>
              </a:rPr>
              <a:t>Another significant book is the Chuang-tzu. This was published after the Tao Te Ching, its compilation began earlier. Like the Tao Te Ching, although it is accredited to a man named Chuang Tzu (Zhuangzi), it is a collection of the wisdom of many different people.</a:t>
            </a:r>
          </a:p>
          <a:p>
            <a:pPr>
              <a:lnSpc>
                <a:spcPts val="4959"/>
              </a:lnSpc>
            </a:pPr>
            <a:endParaRPr lang="en-US" sz="3542">
              <a:solidFill>
                <a:srgbClr val="000000"/>
              </a:solidFill>
              <a:latin typeface="Glacial Indifference"/>
            </a:endParaRPr>
          </a:p>
          <a:p>
            <a:pPr>
              <a:lnSpc>
                <a:spcPts val="4959"/>
              </a:lnSpc>
            </a:pPr>
            <a:r>
              <a:rPr lang="en-US" sz="3542">
                <a:solidFill>
                  <a:srgbClr val="000000"/>
                </a:solidFill>
                <a:latin typeface="Glacial Indifference"/>
              </a:rPr>
              <a:t>The thinking that led to the Tao Te Ching was probably inclined by an older book called the Nei yeh. This includes early writings on some key Taoist ideas, particularly chi, although some of the ideas differ from their later Taoist form.</a:t>
            </a:r>
          </a:p>
          <a:p>
            <a:pPr>
              <a:lnSpc>
                <a:spcPts val="4959"/>
              </a:lnSpc>
            </a:pPr>
            <a:endParaRPr lang="en-US" sz="3542">
              <a:solidFill>
                <a:srgbClr val="000000"/>
              </a:solidFill>
              <a:latin typeface="Glacial Indifference"/>
            </a:endParaRPr>
          </a:p>
        </p:txBody>
      </p:sp>
      <p:sp>
        <p:nvSpPr>
          <p:cNvPr id="18" name="Freeform 18"/>
          <p:cNvSpPr/>
          <p:nvPr/>
        </p:nvSpPr>
        <p:spPr>
          <a:xfrm rot="-633198" flipH="1">
            <a:off x="16164803" y="6848500"/>
            <a:ext cx="3009155" cy="3761444"/>
          </a:xfrm>
          <a:custGeom>
            <a:avLst/>
            <a:gdLst/>
            <a:ahLst/>
            <a:cxnLst/>
            <a:rect l="l" t="t" r="r" b="b"/>
            <a:pathLst>
              <a:path w="3009155" h="3761444">
                <a:moveTo>
                  <a:pt x="3009155" y="0"/>
                </a:moveTo>
                <a:lnTo>
                  <a:pt x="0" y="0"/>
                </a:lnTo>
                <a:lnTo>
                  <a:pt x="0" y="3761444"/>
                </a:lnTo>
                <a:lnTo>
                  <a:pt x="3009155" y="3761444"/>
                </a:lnTo>
                <a:lnTo>
                  <a:pt x="3009155" y="0"/>
                </a:lnTo>
                <a:close/>
              </a:path>
            </a:pathLst>
          </a:custGeom>
          <a:blipFill>
            <a:blip r:embed="rId8"/>
            <a:stretch>
              <a:fillRect/>
            </a:stretch>
          </a:blipFill>
        </p:spPr>
      </p:sp>
      <p:sp>
        <p:nvSpPr>
          <p:cNvPr id="19" name="Freeform 19"/>
          <p:cNvSpPr/>
          <p:nvPr/>
        </p:nvSpPr>
        <p:spPr>
          <a:xfrm rot="1021146">
            <a:off x="-1913061" y="269171"/>
            <a:ext cx="5482971" cy="82296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9"/>
            <a:stretch>
              <a:fillRect/>
            </a:stretch>
          </a:blipFill>
        </p:spPr>
      </p:sp>
      <p:sp>
        <p:nvSpPr>
          <p:cNvPr id="20" name="Freeform 20"/>
          <p:cNvSpPr/>
          <p:nvPr/>
        </p:nvSpPr>
        <p:spPr>
          <a:xfrm rot="27259">
            <a:off x="9148244" y="491368"/>
            <a:ext cx="1054513" cy="1074663"/>
          </a:xfrm>
          <a:custGeom>
            <a:avLst/>
            <a:gdLst/>
            <a:ahLst/>
            <a:cxnLst/>
            <a:rect l="l" t="t" r="r" b="b"/>
            <a:pathLst>
              <a:path w="1054513" h="1074663">
                <a:moveTo>
                  <a:pt x="0" y="0"/>
                </a:moveTo>
                <a:lnTo>
                  <a:pt x="1054513" y="0"/>
                </a:lnTo>
                <a:lnTo>
                  <a:pt x="1054513" y="1074664"/>
                </a:lnTo>
                <a:lnTo>
                  <a:pt x="0" y="1074664"/>
                </a:lnTo>
                <a:lnTo>
                  <a:pt x="0" y="0"/>
                </a:lnTo>
                <a:close/>
              </a:path>
            </a:pathLst>
          </a:custGeom>
          <a:blipFill>
            <a:blip r:embed="rId10"/>
            <a:stretch>
              <a:fillRect/>
            </a:stretch>
          </a:blipFill>
        </p:spPr>
      </p:sp>
      <p:sp>
        <p:nvSpPr>
          <p:cNvPr id="21" name="Freeform 21"/>
          <p:cNvSpPr/>
          <p:nvPr/>
        </p:nvSpPr>
        <p:spPr>
          <a:xfrm>
            <a:off x="2052573" y="1109340"/>
            <a:ext cx="14880124" cy="8068321"/>
          </a:xfrm>
          <a:custGeom>
            <a:avLst/>
            <a:gdLst/>
            <a:ahLst/>
            <a:cxnLst/>
            <a:rect l="l" t="t" r="r" b="b"/>
            <a:pathLst>
              <a:path w="14880124" h="8068321">
                <a:moveTo>
                  <a:pt x="0" y="0"/>
                </a:moveTo>
                <a:lnTo>
                  <a:pt x="14880125" y="0"/>
                </a:lnTo>
                <a:lnTo>
                  <a:pt x="14880125" y="8068320"/>
                </a:lnTo>
                <a:lnTo>
                  <a:pt x="0" y="8068320"/>
                </a:lnTo>
                <a:lnTo>
                  <a:pt x="0" y="0"/>
                </a:lnTo>
                <a:close/>
              </a:path>
            </a:pathLst>
          </a:custGeom>
          <a:blipFill>
            <a:blip r:embed="rId11">
              <a:alphaModFix amt="23000"/>
            </a:blip>
            <a:stretch>
              <a:fillRect t="-56499" b="-125181"/>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2164492" y="2310396"/>
            <a:ext cx="14525825" cy="1427261"/>
          </a:xfrm>
          <a:prstGeom prst="rect">
            <a:avLst/>
          </a:prstGeom>
        </p:spPr>
        <p:txBody>
          <a:bodyPr lIns="0" tIns="0" rIns="0" bIns="0" rtlCol="0" anchor="t">
            <a:spAutoFit/>
          </a:bodyPr>
          <a:lstStyle/>
          <a:p>
            <a:pPr marL="0" lvl="0" indent="0" algn="ctr">
              <a:lnSpc>
                <a:spcPts val="11092"/>
              </a:lnSpc>
            </a:pPr>
            <a:r>
              <a:rPr lang="en-US" sz="9815" spc="235">
                <a:solidFill>
                  <a:srgbClr val="000000"/>
                </a:solidFill>
                <a:latin typeface="Carelia Bold"/>
              </a:rPr>
              <a:t>BELIEFS/DOCTRINES</a:t>
            </a:r>
          </a:p>
        </p:txBody>
      </p:sp>
      <p:grpSp>
        <p:nvGrpSpPr>
          <p:cNvPr id="4" name="Group 4"/>
          <p:cNvGrpSpPr>
            <a:grpSpLocks noChangeAspect="1"/>
          </p:cNvGrpSpPr>
          <p:nvPr/>
        </p:nvGrpSpPr>
        <p:grpSpPr>
          <a:xfrm rot="-9710503">
            <a:off x="-3793871" y="8643049"/>
            <a:ext cx="10902197" cy="7550781"/>
            <a:chOff x="0" y="0"/>
            <a:chExt cx="3429000" cy="2374900"/>
          </a:xfrm>
        </p:grpSpPr>
        <p:sp>
          <p:nvSpPr>
            <p:cNvPr id="5" name="Freeform 5"/>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6" name="Freeform 6"/>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7" name="Freeform 7"/>
          <p:cNvSpPr/>
          <p:nvPr/>
        </p:nvSpPr>
        <p:spPr>
          <a:xfrm rot="4432255">
            <a:off x="14406487" y="376810"/>
            <a:ext cx="12128005" cy="7794293"/>
          </a:xfrm>
          <a:custGeom>
            <a:avLst/>
            <a:gdLst/>
            <a:ahLst/>
            <a:cxnLst/>
            <a:rect l="l" t="t" r="r" b="b"/>
            <a:pathLst>
              <a:path w="12128005" h="7794293">
                <a:moveTo>
                  <a:pt x="0" y="0"/>
                </a:moveTo>
                <a:lnTo>
                  <a:pt x="12128005" y="0"/>
                </a:lnTo>
                <a:lnTo>
                  <a:pt x="12128005" y="7794293"/>
                </a:lnTo>
                <a:lnTo>
                  <a:pt x="0" y="7794293"/>
                </a:lnTo>
                <a:lnTo>
                  <a:pt x="0" y="0"/>
                </a:lnTo>
                <a:close/>
              </a:path>
            </a:pathLst>
          </a:custGeom>
          <a:blipFill>
            <a:blip r:embed="rId5"/>
            <a:stretch>
              <a:fillRect/>
            </a:stretch>
          </a:blipFill>
        </p:spPr>
      </p:sp>
      <p:grpSp>
        <p:nvGrpSpPr>
          <p:cNvPr id="8" name="Group 8"/>
          <p:cNvGrpSpPr>
            <a:grpSpLocks noChangeAspect="1"/>
          </p:cNvGrpSpPr>
          <p:nvPr/>
        </p:nvGrpSpPr>
        <p:grpSpPr>
          <a:xfrm rot="-9144829">
            <a:off x="14174942" y="-4664222"/>
            <a:ext cx="10902197" cy="7550781"/>
            <a:chOff x="0" y="0"/>
            <a:chExt cx="3429000" cy="2374900"/>
          </a:xfrm>
        </p:grpSpPr>
        <p:sp>
          <p:nvSpPr>
            <p:cNvPr id="9" name="Freeform 9"/>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10" name="Freeform 10"/>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11" name="Freeform 11"/>
          <p:cNvSpPr/>
          <p:nvPr/>
        </p:nvSpPr>
        <p:spPr>
          <a:xfrm rot="-6875550">
            <a:off x="-7438727" y="5597915"/>
            <a:ext cx="12128005" cy="7794293"/>
          </a:xfrm>
          <a:custGeom>
            <a:avLst/>
            <a:gdLst/>
            <a:ahLst/>
            <a:cxnLst/>
            <a:rect l="l" t="t" r="r" b="b"/>
            <a:pathLst>
              <a:path w="12128005" h="7794293">
                <a:moveTo>
                  <a:pt x="0" y="0"/>
                </a:moveTo>
                <a:lnTo>
                  <a:pt x="12128005" y="0"/>
                </a:lnTo>
                <a:lnTo>
                  <a:pt x="12128005" y="7794293"/>
                </a:lnTo>
                <a:lnTo>
                  <a:pt x="0" y="7794293"/>
                </a:lnTo>
                <a:lnTo>
                  <a:pt x="0" y="0"/>
                </a:lnTo>
                <a:close/>
              </a:path>
            </a:pathLst>
          </a:custGeom>
          <a:blipFill>
            <a:blip r:embed="rId5"/>
            <a:stretch>
              <a:fillRect/>
            </a:stretch>
          </a:blipFill>
        </p:spPr>
      </p:sp>
      <p:sp>
        <p:nvSpPr>
          <p:cNvPr id="12" name="Freeform 12"/>
          <p:cNvSpPr/>
          <p:nvPr/>
        </p:nvSpPr>
        <p:spPr>
          <a:xfrm>
            <a:off x="6536562" y="1269653"/>
            <a:ext cx="5299470" cy="8143519"/>
          </a:xfrm>
          <a:custGeom>
            <a:avLst/>
            <a:gdLst/>
            <a:ahLst/>
            <a:cxnLst/>
            <a:rect l="l" t="t" r="r" b="b"/>
            <a:pathLst>
              <a:path w="5299470" h="8143519">
                <a:moveTo>
                  <a:pt x="0" y="0"/>
                </a:moveTo>
                <a:lnTo>
                  <a:pt x="5299470" y="0"/>
                </a:lnTo>
                <a:lnTo>
                  <a:pt x="5299470" y="8143519"/>
                </a:lnTo>
                <a:lnTo>
                  <a:pt x="0" y="8143519"/>
                </a:lnTo>
                <a:lnTo>
                  <a:pt x="0" y="0"/>
                </a:lnTo>
                <a:close/>
              </a:path>
            </a:pathLst>
          </a:custGeom>
          <a:blipFill>
            <a:blip r:embed="rId6">
              <a:alphaModFix amt="27000"/>
            </a:blip>
            <a:stretch>
              <a:fillRect/>
            </a:stretch>
          </a:blipFill>
        </p:spPr>
      </p:sp>
      <p:sp>
        <p:nvSpPr>
          <p:cNvPr id="13" name="TextBox 13"/>
          <p:cNvSpPr txBox="1"/>
          <p:nvPr/>
        </p:nvSpPr>
        <p:spPr>
          <a:xfrm>
            <a:off x="5342418" y="4269298"/>
            <a:ext cx="8169973" cy="783029"/>
          </a:xfrm>
          <a:prstGeom prst="rect">
            <a:avLst/>
          </a:prstGeom>
        </p:spPr>
        <p:txBody>
          <a:bodyPr lIns="0" tIns="0" rIns="0" bIns="0" rtlCol="0" anchor="t">
            <a:spAutoFit/>
          </a:bodyPr>
          <a:lstStyle/>
          <a:p>
            <a:pPr algn="ctr">
              <a:lnSpc>
                <a:spcPts val="5470"/>
              </a:lnSpc>
            </a:pPr>
            <a:r>
              <a:rPr lang="en-US" sz="7197" spc="194">
                <a:solidFill>
                  <a:srgbClr val="000000"/>
                </a:solidFill>
                <a:latin typeface="Carelia"/>
              </a:rPr>
              <a:t>The  Dao or Tao </a:t>
            </a:r>
          </a:p>
        </p:txBody>
      </p:sp>
      <p:sp>
        <p:nvSpPr>
          <p:cNvPr id="14" name="TextBox 14"/>
          <p:cNvSpPr txBox="1"/>
          <p:nvPr/>
        </p:nvSpPr>
        <p:spPr>
          <a:xfrm>
            <a:off x="7512119" y="5583968"/>
            <a:ext cx="3830572" cy="781402"/>
          </a:xfrm>
          <a:prstGeom prst="rect">
            <a:avLst/>
          </a:prstGeom>
        </p:spPr>
        <p:txBody>
          <a:bodyPr lIns="0" tIns="0" rIns="0" bIns="0" rtlCol="0" anchor="t">
            <a:spAutoFit/>
          </a:bodyPr>
          <a:lstStyle/>
          <a:p>
            <a:pPr algn="ctr">
              <a:lnSpc>
                <a:spcPts val="5462"/>
              </a:lnSpc>
            </a:pPr>
            <a:r>
              <a:rPr lang="en-US" sz="7187" spc="194">
                <a:solidFill>
                  <a:srgbClr val="000000"/>
                </a:solidFill>
                <a:latin typeface="Carelia"/>
              </a:rPr>
              <a:t>The De  </a:t>
            </a:r>
          </a:p>
        </p:txBody>
      </p:sp>
      <p:sp>
        <p:nvSpPr>
          <p:cNvPr id="15" name="TextBox 15"/>
          <p:cNvSpPr txBox="1"/>
          <p:nvPr/>
        </p:nvSpPr>
        <p:spPr>
          <a:xfrm>
            <a:off x="6536562" y="6891230"/>
            <a:ext cx="5175949" cy="805929"/>
          </a:xfrm>
          <a:prstGeom prst="rect">
            <a:avLst/>
          </a:prstGeom>
        </p:spPr>
        <p:txBody>
          <a:bodyPr lIns="0" tIns="0" rIns="0" bIns="0" rtlCol="0" anchor="t">
            <a:spAutoFit/>
          </a:bodyPr>
          <a:lstStyle/>
          <a:p>
            <a:pPr algn="ctr">
              <a:lnSpc>
                <a:spcPts val="5681"/>
              </a:lnSpc>
            </a:pPr>
            <a:r>
              <a:rPr lang="en-US" sz="7475" spc="201">
                <a:solidFill>
                  <a:srgbClr val="000000"/>
                </a:solidFill>
                <a:latin typeface="Carelia"/>
              </a:rPr>
              <a:t>Wu-wei</a:t>
            </a:r>
          </a:p>
        </p:txBody>
      </p:sp>
      <p:sp>
        <p:nvSpPr>
          <p:cNvPr id="16" name="TextBox 16"/>
          <p:cNvSpPr txBox="1"/>
          <p:nvPr/>
        </p:nvSpPr>
        <p:spPr>
          <a:xfrm>
            <a:off x="6906742" y="8201984"/>
            <a:ext cx="4710432" cy="799831"/>
          </a:xfrm>
          <a:prstGeom prst="rect">
            <a:avLst/>
          </a:prstGeom>
        </p:spPr>
        <p:txBody>
          <a:bodyPr lIns="0" tIns="0" rIns="0" bIns="0" rtlCol="0" anchor="t">
            <a:spAutoFit/>
          </a:bodyPr>
          <a:lstStyle/>
          <a:p>
            <a:pPr algn="ctr">
              <a:lnSpc>
                <a:spcPts val="5554"/>
              </a:lnSpc>
            </a:pPr>
            <a:r>
              <a:rPr lang="en-US" sz="7309" spc="197">
                <a:solidFill>
                  <a:srgbClr val="000000"/>
                </a:solidFill>
                <a:latin typeface="Carelia"/>
              </a:rPr>
              <a:t>Yin Yang</a:t>
            </a:r>
          </a:p>
        </p:txBody>
      </p:sp>
      <p:sp>
        <p:nvSpPr>
          <p:cNvPr id="17" name="TextBox 17"/>
          <p:cNvSpPr txBox="1"/>
          <p:nvPr/>
        </p:nvSpPr>
        <p:spPr>
          <a:xfrm>
            <a:off x="6906742" y="9497384"/>
            <a:ext cx="4474515" cy="733876"/>
          </a:xfrm>
          <a:prstGeom prst="rect">
            <a:avLst/>
          </a:prstGeom>
        </p:spPr>
        <p:txBody>
          <a:bodyPr lIns="0" tIns="0" rIns="0" bIns="0" rtlCol="0" anchor="t">
            <a:spAutoFit/>
          </a:bodyPr>
          <a:lstStyle/>
          <a:p>
            <a:pPr algn="ctr">
              <a:lnSpc>
                <a:spcPts val="5127"/>
              </a:lnSpc>
            </a:pPr>
            <a:r>
              <a:rPr lang="en-US" sz="6746" spc="182">
                <a:solidFill>
                  <a:srgbClr val="000000"/>
                </a:solidFill>
                <a:latin typeface="Carelia"/>
              </a:rPr>
              <a:t>Qi/Chi</a:t>
            </a:r>
          </a:p>
        </p:txBody>
      </p:sp>
      <p:sp>
        <p:nvSpPr>
          <p:cNvPr id="18" name="Freeform 18"/>
          <p:cNvSpPr/>
          <p:nvPr/>
        </p:nvSpPr>
        <p:spPr>
          <a:xfrm>
            <a:off x="11836032" y="1269653"/>
            <a:ext cx="5299470" cy="8143519"/>
          </a:xfrm>
          <a:custGeom>
            <a:avLst/>
            <a:gdLst/>
            <a:ahLst/>
            <a:cxnLst/>
            <a:rect l="l" t="t" r="r" b="b"/>
            <a:pathLst>
              <a:path w="5299470" h="8143519">
                <a:moveTo>
                  <a:pt x="0" y="0"/>
                </a:moveTo>
                <a:lnTo>
                  <a:pt x="5299469" y="0"/>
                </a:lnTo>
                <a:lnTo>
                  <a:pt x="5299469" y="8143519"/>
                </a:lnTo>
                <a:lnTo>
                  <a:pt x="0" y="8143519"/>
                </a:lnTo>
                <a:lnTo>
                  <a:pt x="0" y="0"/>
                </a:lnTo>
                <a:close/>
              </a:path>
            </a:pathLst>
          </a:custGeom>
          <a:blipFill>
            <a:blip r:embed="rId6">
              <a:alphaModFix amt="27000"/>
            </a:blip>
            <a:stretch>
              <a:fillRect/>
            </a:stretch>
          </a:blipFill>
        </p:spPr>
      </p:sp>
      <p:sp>
        <p:nvSpPr>
          <p:cNvPr id="19" name="Freeform 19"/>
          <p:cNvSpPr/>
          <p:nvPr/>
        </p:nvSpPr>
        <p:spPr>
          <a:xfrm rot="-4471803">
            <a:off x="15199910" y="6581252"/>
            <a:ext cx="4731631" cy="7101886"/>
          </a:xfrm>
          <a:custGeom>
            <a:avLst/>
            <a:gdLst/>
            <a:ahLst/>
            <a:cxnLst/>
            <a:rect l="l" t="t" r="r" b="b"/>
            <a:pathLst>
              <a:path w="4731631" h="7101886">
                <a:moveTo>
                  <a:pt x="0" y="0"/>
                </a:moveTo>
                <a:lnTo>
                  <a:pt x="4731631" y="0"/>
                </a:lnTo>
                <a:lnTo>
                  <a:pt x="4731631" y="7101886"/>
                </a:lnTo>
                <a:lnTo>
                  <a:pt x="0" y="7101886"/>
                </a:lnTo>
                <a:lnTo>
                  <a:pt x="0" y="0"/>
                </a:lnTo>
                <a:close/>
              </a:path>
            </a:pathLst>
          </a:custGeom>
          <a:blipFill>
            <a:blip r:embed="rId7"/>
            <a:stretch>
              <a:fillRect/>
            </a:stretch>
          </a:blipFill>
        </p:spPr>
      </p:sp>
      <p:sp>
        <p:nvSpPr>
          <p:cNvPr id="20" name="Freeform 20"/>
          <p:cNvSpPr/>
          <p:nvPr/>
        </p:nvSpPr>
        <p:spPr>
          <a:xfrm>
            <a:off x="1331503" y="1269653"/>
            <a:ext cx="5299470" cy="8143519"/>
          </a:xfrm>
          <a:custGeom>
            <a:avLst/>
            <a:gdLst/>
            <a:ahLst/>
            <a:cxnLst/>
            <a:rect l="l" t="t" r="r" b="b"/>
            <a:pathLst>
              <a:path w="5299470" h="8143519">
                <a:moveTo>
                  <a:pt x="0" y="0"/>
                </a:moveTo>
                <a:lnTo>
                  <a:pt x="5299470" y="0"/>
                </a:lnTo>
                <a:lnTo>
                  <a:pt x="5299470" y="8143519"/>
                </a:lnTo>
                <a:lnTo>
                  <a:pt x="0" y="8143519"/>
                </a:lnTo>
                <a:lnTo>
                  <a:pt x="0" y="0"/>
                </a:lnTo>
                <a:close/>
              </a:path>
            </a:pathLst>
          </a:custGeom>
          <a:blipFill>
            <a:blip r:embed="rId6">
              <a:alphaModFix amt="27000"/>
            </a:blip>
            <a:stretch>
              <a:fillRect/>
            </a:stretch>
          </a:blipFill>
        </p:spPr>
      </p:sp>
      <p:sp>
        <p:nvSpPr>
          <p:cNvPr id="21" name="Freeform 21"/>
          <p:cNvSpPr/>
          <p:nvPr/>
        </p:nvSpPr>
        <p:spPr>
          <a:xfrm rot="4121768" flipH="1">
            <a:off x="-1153696" y="-278026"/>
            <a:ext cx="3009155" cy="3761444"/>
          </a:xfrm>
          <a:custGeom>
            <a:avLst/>
            <a:gdLst/>
            <a:ahLst/>
            <a:cxnLst/>
            <a:rect l="l" t="t" r="r" b="b"/>
            <a:pathLst>
              <a:path w="3009155" h="3761444">
                <a:moveTo>
                  <a:pt x="3009154" y="0"/>
                </a:moveTo>
                <a:lnTo>
                  <a:pt x="0" y="0"/>
                </a:lnTo>
                <a:lnTo>
                  <a:pt x="0" y="3761444"/>
                </a:lnTo>
                <a:lnTo>
                  <a:pt x="3009154" y="3761444"/>
                </a:lnTo>
                <a:lnTo>
                  <a:pt x="3009154" y="0"/>
                </a:lnTo>
                <a:close/>
              </a:path>
            </a:pathLst>
          </a:custGeom>
          <a:blipFill>
            <a:blip r:embed="rId8"/>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5658833" y="7527931"/>
            <a:ext cx="5816163" cy="40282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5"/>
            <a:stretch>
              <a:fillRect/>
            </a:stretch>
          </a:blipFill>
        </p:spPr>
      </p:sp>
      <p:sp>
        <p:nvSpPr>
          <p:cNvPr id="10" name="TextBox 10"/>
          <p:cNvSpPr txBox="1"/>
          <p:nvPr/>
        </p:nvSpPr>
        <p:spPr>
          <a:xfrm>
            <a:off x="4511337" y="304897"/>
            <a:ext cx="9265326" cy="2390678"/>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Bold"/>
              </a:rPr>
              <a:t>The concept of  Dao or Tao</a:t>
            </a:r>
          </a:p>
        </p:txBody>
      </p:sp>
      <p:sp>
        <p:nvSpPr>
          <p:cNvPr id="11" name="AutoShape 11"/>
          <p:cNvSpPr/>
          <p:nvPr/>
        </p:nvSpPr>
        <p:spPr>
          <a:xfrm>
            <a:off x="2920220" y="2675348"/>
            <a:ext cx="12690401" cy="20227"/>
          </a:xfrm>
          <a:prstGeom prst="line">
            <a:avLst/>
          </a:prstGeom>
          <a:ln w="38100" cap="flat">
            <a:solidFill>
              <a:srgbClr val="605048"/>
            </a:solidFill>
            <a:prstDash val="solid"/>
            <a:headEnd type="none" w="sm" len="sm"/>
            <a:tailEnd type="none" w="sm" len="sm"/>
          </a:ln>
        </p:spPr>
      </p:sp>
      <p:sp>
        <p:nvSpPr>
          <p:cNvPr id="12" name="TextBox 12"/>
          <p:cNvSpPr txBox="1"/>
          <p:nvPr/>
        </p:nvSpPr>
        <p:spPr>
          <a:xfrm>
            <a:off x="1676512" y="2848416"/>
            <a:ext cx="15177819" cy="6752535"/>
          </a:xfrm>
          <a:prstGeom prst="rect">
            <a:avLst/>
          </a:prstGeom>
        </p:spPr>
        <p:txBody>
          <a:bodyPr lIns="0" tIns="0" rIns="0" bIns="0" rtlCol="0" anchor="t">
            <a:spAutoFit/>
          </a:bodyPr>
          <a:lstStyle/>
          <a:p>
            <a:pPr algn="ctr">
              <a:lnSpc>
                <a:spcPts val="5403"/>
              </a:lnSpc>
            </a:pPr>
            <a:r>
              <a:rPr lang="en-US" sz="3859">
                <a:solidFill>
                  <a:srgbClr val="000000"/>
                </a:solidFill>
                <a:latin typeface="Glacial Indifference"/>
              </a:rPr>
              <a:t>The Tao is not a Thing, or a substance in the conventional sense of its essence. It is invisible, indistinct, universal, shapeless and indefinable, in other words it can be observed in the world but we cannot perceive. Dao is also sometimes called as "mother" because she made and nourished all things. Dao is the origin of heaven and earth. It might be more helpful to regard Tao as a system of guidance.</a:t>
            </a:r>
          </a:p>
          <a:p>
            <a:pPr algn="ctr">
              <a:lnSpc>
                <a:spcPts val="5403"/>
              </a:lnSpc>
            </a:pPr>
            <a:endParaRPr lang="en-US" sz="3859">
              <a:solidFill>
                <a:srgbClr val="000000"/>
              </a:solidFill>
              <a:latin typeface="Glacial Indifference"/>
            </a:endParaRPr>
          </a:p>
          <a:p>
            <a:pPr algn="ctr">
              <a:lnSpc>
                <a:spcPts val="5403"/>
              </a:lnSpc>
            </a:pPr>
            <a:r>
              <a:rPr lang="en-US" sz="3859">
                <a:solidFill>
                  <a:srgbClr val="000000"/>
                </a:solidFill>
                <a:latin typeface="Glacial Indifference"/>
              </a:rPr>
              <a:t>Dao/Tao is not a God to be worshipped. Taoism does not include many deities. Although there are lots of Tacist temple, they are part of the universe and depend, like everything on Tao.</a:t>
            </a:r>
          </a:p>
        </p:txBody>
      </p:sp>
      <p:sp>
        <p:nvSpPr>
          <p:cNvPr id="13" name="Freeform 13"/>
          <p:cNvSpPr/>
          <p:nvPr/>
        </p:nvSpPr>
        <p:spPr>
          <a:xfrm>
            <a:off x="1150121" y="-134843"/>
            <a:ext cx="16230600" cy="10421843"/>
          </a:xfrm>
          <a:custGeom>
            <a:avLst/>
            <a:gdLst/>
            <a:ahLst/>
            <a:cxnLst/>
            <a:rect l="l" t="t" r="r" b="b"/>
            <a:pathLst>
              <a:path w="16230600" h="10421843">
                <a:moveTo>
                  <a:pt x="0" y="0"/>
                </a:moveTo>
                <a:lnTo>
                  <a:pt x="16230600" y="0"/>
                </a:lnTo>
                <a:lnTo>
                  <a:pt x="16230600" y="10421843"/>
                </a:lnTo>
                <a:lnTo>
                  <a:pt x="0" y="10421843"/>
                </a:lnTo>
                <a:lnTo>
                  <a:pt x="0" y="0"/>
                </a:lnTo>
                <a:close/>
              </a:path>
            </a:pathLst>
          </a:custGeom>
          <a:blipFill>
            <a:blip r:embed="rId6">
              <a:alphaModFix amt="27000"/>
            </a:blip>
            <a:stretch>
              <a:fillRect t="-27868" b="-27868"/>
            </a:stretch>
          </a:blipFill>
        </p:spPr>
      </p:sp>
      <p:sp>
        <p:nvSpPr>
          <p:cNvPr id="14" name="Freeform 14"/>
          <p:cNvSpPr/>
          <p:nvPr/>
        </p:nvSpPr>
        <p:spPr>
          <a:xfrm rot="-4808875">
            <a:off x="-2207868" y="-909253"/>
            <a:ext cx="3944942" cy="3875906"/>
          </a:xfrm>
          <a:custGeom>
            <a:avLst/>
            <a:gdLst/>
            <a:ahLst/>
            <a:cxnLst/>
            <a:rect l="l" t="t" r="r" b="b"/>
            <a:pathLst>
              <a:path w="3944942" h="3875906">
                <a:moveTo>
                  <a:pt x="0" y="0"/>
                </a:moveTo>
                <a:lnTo>
                  <a:pt x="3944942" y="0"/>
                </a:lnTo>
                <a:lnTo>
                  <a:pt x="3944942" y="3875906"/>
                </a:lnTo>
                <a:lnTo>
                  <a:pt x="0" y="3875906"/>
                </a:lnTo>
                <a:lnTo>
                  <a:pt x="0" y="0"/>
                </a:lnTo>
                <a:close/>
              </a:path>
            </a:pathLst>
          </a:custGeom>
          <a:blipFill>
            <a:blip r:embed="rId7"/>
            <a:stretch>
              <a:fillRect/>
            </a:stretch>
          </a:blipFill>
        </p:spPr>
      </p:sp>
      <p:grpSp>
        <p:nvGrpSpPr>
          <p:cNvPr id="15" name="Group 15"/>
          <p:cNvGrpSpPr>
            <a:grpSpLocks noChangeAspect="1"/>
          </p:cNvGrpSpPr>
          <p:nvPr/>
        </p:nvGrpSpPr>
        <p:grpSpPr>
          <a:xfrm rot="6608963">
            <a:off x="-1468618" y="7292079"/>
            <a:ext cx="3393915" cy="5044715"/>
            <a:chOff x="0" y="0"/>
            <a:chExt cx="3175000" cy="4719320"/>
          </a:xfrm>
        </p:grpSpPr>
        <p:sp>
          <p:nvSpPr>
            <p:cNvPr id="16" name="Freeform 16"/>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8"/>
              <a:stretch>
                <a:fillRect l="-113593" r="-237551"/>
              </a:stretch>
            </a:blipFill>
          </p:spPr>
        </p:sp>
        <p:sp>
          <p:nvSpPr>
            <p:cNvPr id="17" name="Freeform 17"/>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9"/>
              <a:stretch>
                <a:fillRect l="-4322" t="-3535" r="-518"/>
              </a:stretch>
            </a:blipFill>
          </p:spPr>
        </p:sp>
      </p:grpSp>
      <p:sp>
        <p:nvSpPr>
          <p:cNvPr id="18" name="Freeform 18"/>
          <p:cNvSpPr/>
          <p:nvPr/>
        </p:nvSpPr>
        <p:spPr>
          <a:xfrm rot="-6584942">
            <a:off x="14857650" y="8789523"/>
            <a:ext cx="3944942" cy="3875906"/>
          </a:xfrm>
          <a:custGeom>
            <a:avLst/>
            <a:gdLst/>
            <a:ahLst/>
            <a:cxnLst/>
            <a:rect l="l" t="t" r="r" b="b"/>
            <a:pathLst>
              <a:path w="3944942" h="3875906">
                <a:moveTo>
                  <a:pt x="0" y="0"/>
                </a:moveTo>
                <a:lnTo>
                  <a:pt x="3944943" y="0"/>
                </a:lnTo>
                <a:lnTo>
                  <a:pt x="3944943" y="3875905"/>
                </a:lnTo>
                <a:lnTo>
                  <a:pt x="0" y="3875905"/>
                </a:lnTo>
                <a:lnTo>
                  <a:pt x="0" y="0"/>
                </a:lnTo>
                <a:close/>
              </a:path>
            </a:pathLst>
          </a:custGeom>
          <a:blipFill>
            <a:blip r:embed="rId7"/>
            <a:stretch>
              <a:fillRect/>
            </a:stretch>
          </a:blipFill>
        </p:spPr>
      </p:sp>
      <p:sp>
        <p:nvSpPr>
          <p:cNvPr id="19" name="Freeform 19"/>
          <p:cNvSpPr/>
          <p:nvPr/>
        </p:nvSpPr>
        <p:spPr>
          <a:xfrm rot="-3077383">
            <a:off x="16290432" y="-517516"/>
            <a:ext cx="3529638" cy="5388761"/>
          </a:xfrm>
          <a:custGeom>
            <a:avLst/>
            <a:gdLst/>
            <a:ahLst/>
            <a:cxnLst/>
            <a:rect l="l" t="t" r="r" b="b"/>
            <a:pathLst>
              <a:path w="3529638" h="5388761">
                <a:moveTo>
                  <a:pt x="0" y="0"/>
                </a:moveTo>
                <a:lnTo>
                  <a:pt x="3529638" y="0"/>
                </a:lnTo>
                <a:lnTo>
                  <a:pt x="3529638" y="5388761"/>
                </a:lnTo>
                <a:lnTo>
                  <a:pt x="0" y="5388761"/>
                </a:lnTo>
                <a:lnTo>
                  <a:pt x="0" y="0"/>
                </a:lnTo>
                <a:close/>
              </a:path>
            </a:pathLst>
          </a:custGeom>
          <a:blipFill>
            <a:blip r:embed="rId10"/>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5658833" y="7527931"/>
            <a:ext cx="5816163" cy="40282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5"/>
            <a:stretch>
              <a:fillRect/>
            </a:stretch>
          </a:blipFill>
        </p:spPr>
      </p:sp>
      <p:sp>
        <p:nvSpPr>
          <p:cNvPr id="10" name="TextBox 10"/>
          <p:cNvSpPr txBox="1"/>
          <p:nvPr/>
        </p:nvSpPr>
        <p:spPr>
          <a:xfrm>
            <a:off x="3424093" y="1117134"/>
            <a:ext cx="11439814" cy="1190576"/>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Bold"/>
              </a:rPr>
              <a:t>The concept of  De</a:t>
            </a:r>
          </a:p>
        </p:txBody>
      </p:sp>
      <p:sp>
        <p:nvSpPr>
          <p:cNvPr id="11" name="AutoShape 11"/>
          <p:cNvSpPr/>
          <p:nvPr/>
        </p:nvSpPr>
        <p:spPr>
          <a:xfrm>
            <a:off x="2920220" y="2675348"/>
            <a:ext cx="12690401" cy="20227"/>
          </a:xfrm>
          <a:prstGeom prst="line">
            <a:avLst/>
          </a:prstGeom>
          <a:ln w="38100" cap="flat">
            <a:solidFill>
              <a:srgbClr val="605048"/>
            </a:solidFill>
            <a:prstDash val="solid"/>
            <a:headEnd type="none" w="sm" len="sm"/>
            <a:tailEnd type="none" w="sm" len="sm"/>
          </a:ln>
        </p:spPr>
      </p:sp>
      <p:sp>
        <p:nvSpPr>
          <p:cNvPr id="12" name="TextBox 12"/>
          <p:cNvSpPr txBox="1"/>
          <p:nvPr/>
        </p:nvSpPr>
        <p:spPr>
          <a:xfrm>
            <a:off x="1700721" y="2980626"/>
            <a:ext cx="15129401" cy="6651379"/>
          </a:xfrm>
          <a:prstGeom prst="rect">
            <a:avLst/>
          </a:prstGeom>
        </p:spPr>
        <p:txBody>
          <a:bodyPr lIns="0" tIns="0" rIns="0" bIns="0" rtlCol="0" anchor="t">
            <a:spAutoFit/>
          </a:bodyPr>
          <a:lstStyle/>
          <a:p>
            <a:pPr algn="ctr">
              <a:lnSpc>
                <a:spcPts val="5922"/>
              </a:lnSpc>
            </a:pPr>
            <a:r>
              <a:rPr lang="en-US" sz="4230">
                <a:solidFill>
                  <a:srgbClr val="000000"/>
                </a:solidFill>
                <a:latin typeface="Glacial Indifference"/>
              </a:rPr>
              <a:t>Usually translated as "virtual" also as an awareness of the Tao together with the capabilities that enable a person to follow the Tao. "Non-competition in Emptiness" is said to be the principle of "inaction in nature." Daoists believes that one person become peaceful if he/she do not have desire to compete to others. In line with this humility and contentment is the best way to great happiness. According to Laozi "There is no greater sin than the desire for possession, no greater curse than the lack of contentment.".</a:t>
            </a:r>
          </a:p>
        </p:txBody>
      </p:sp>
      <p:sp>
        <p:nvSpPr>
          <p:cNvPr id="13" name="Freeform 13"/>
          <p:cNvSpPr/>
          <p:nvPr/>
        </p:nvSpPr>
        <p:spPr>
          <a:xfrm>
            <a:off x="1150121" y="-134843"/>
            <a:ext cx="16230600" cy="10287000"/>
          </a:xfrm>
          <a:custGeom>
            <a:avLst/>
            <a:gdLst/>
            <a:ahLst/>
            <a:cxnLst/>
            <a:rect l="l" t="t" r="r" b="b"/>
            <a:pathLst>
              <a:path w="16230600" h="10287000">
                <a:moveTo>
                  <a:pt x="0" y="0"/>
                </a:moveTo>
                <a:lnTo>
                  <a:pt x="16230600" y="0"/>
                </a:lnTo>
                <a:lnTo>
                  <a:pt x="16230600" y="10287000"/>
                </a:lnTo>
                <a:lnTo>
                  <a:pt x="0" y="10287000"/>
                </a:lnTo>
                <a:lnTo>
                  <a:pt x="0" y="0"/>
                </a:lnTo>
                <a:close/>
              </a:path>
            </a:pathLst>
          </a:custGeom>
          <a:blipFill>
            <a:blip r:embed="rId6">
              <a:alphaModFix amt="27000"/>
            </a:blip>
            <a:stretch>
              <a:fillRect t="-28888" b="-28888"/>
            </a:stretch>
          </a:blipFill>
        </p:spPr>
      </p:sp>
      <p:sp>
        <p:nvSpPr>
          <p:cNvPr id="14" name="Freeform 14"/>
          <p:cNvSpPr/>
          <p:nvPr/>
        </p:nvSpPr>
        <p:spPr>
          <a:xfrm rot="-6584942">
            <a:off x="14857650" y="8789523"/>
            <a:ext cx="3944942" cy="3875906"/>
          </a:xfrm>
          <a:custGeom>
            <a:avLst/>
            <a:gdLst/>
            <a:ahLst/>
            <a:cxnLst/>
            <a:rect l="l" t="t" r="r" b="b"/>
            <a:pathLst>
              <a:path w="3944942" h="3875906">
                <a:moveTo>
                  <a:pt x="0" y="0"/>
                </a:moveTo>
                <a:lnTo>
                  <a:pt x="3944943" y="0"/>
                </a:lnTo>
                <a:lnTo>
                  <a:pt x="3944943" y="3875905"/>
                </a:lnTo>
                <a:lnTo>
                  <a:pt x="0" y="3875905"/>
                </a:lnTo>
                <a:lnTo>
                  <a:pt x="0" y="0"/>
                </a:lnTo>
                <a:close/>
              </a:path>
            </a:pathLst>
          </a:custGeom>
          <a:blipFill>
            <a:blip r:embed="rId7"/>
            <a:stretch>
              <a:fillRect/>
            </a:stretch>
          </a:blipFill>
        </p:spPr>
      </p:sp>
      <p:sp>
        <p:nvSpPr>
          <p:cNvPr id="15" name="Freeform 15"/>
          <p:cNvSpPr/>
          <p:nvPr/>
        </p:nvSpPr>
        <p:spPr>
          <a:xfrm rot="1804944">
            <a:off x="-1722251" y="7592620"/>
            <a:ext cx="3529638" cy="5388761"/>
          </a:xfrm>
          <a:custGeom>
            <a:avLst/>
            <a:gdLst/>
            <a:ahLst/>
            <a:cxnLst/>
            <a:rect l="l" t="t" r="r" b="b"/>
            <a:pathLst>
              <a:path w="3529638" h="5388761">
                <a:moveTo>
                  <a:pt x="0" y="0"/>
                </a:moveTo>
                <a:lnTo>
                  <a:pt x="3529638" y="0"/>
                </a:lnTo>
                <a:lnTo>
                  <a:pt x="3529638" y="5388760"/>
                </a:lnTo>
                <a:lnTo>
                  <a:pt x="0" y="5388760"/>
                </a:lnTo>
                <a:lnTo>
                  <a:pt x="0" y="0"/>
                </a:lnTo>
                <a:close/>
              </a:path>
            </a:pathLst>
          </a:custGeom>
          <a:blipFill>
            <a:blip r:embed="rId8"/>
            <a:stretch>
              <a:fillRect/>
            </a:stretch>
          </a:blipFill>
        </p:spPr>
      </p:sp>
      <p:sp>
        <p:nvSpPr>
          <p:cNvPr id="16" name="Freeform 16"/>
          <p:cNvSpPr/>
          <p:nvPr/>
        </p:nvSpPr>
        <p:spPr>
          <a:xfrm rot="-4808875">
            <a:off x="-1753496" y="-1291517"/>
            <a:ext cx="3944942" cy="4798252"/>
          </a:xfrm>
          <a:custGeom>
            <a:avLst/>
            <a:gdLst/>
            <a:ahLst/>
            <a:cxnLst/>
            <a:rect l="l" t="t" r="r" b="b"/>
            <a:pathLst>
              <a:path w="3944942" h="4798252">
                <a:moveTo>
                  <a:pt x="0" y="0"/>
                </a:moveTo>
                <a:lnTo>
                  <a:pt x="3944942" y="0"/>
                </a:lnTo>
                <a:lnTo>
                  <a:pt x="3944942" y="4798252"/>
                </a:lnTo>
                <a:lnTo>
                  <a:pt x="0" y="4798252"/>
                </a:lnTo>
                <a:lnTo>
                  <a:pt x="0" y="0"/>
                </a:lnTo>
                <a:close/>
              </a:path>
            </a:pathLst>
          </a:custGeom>
          <a:blipFill>
            <a:blip r:embed="rId7"/>
            <a:stretch>
              <a:fillRect l="-11898" r="-11898"/>
            </a:stretch>
          </a:blipFill>
        </p:spPr>
      </p:sp>
      <p:grpSp>
        <p:nvGrpSpPr>
          <p:cNvPr id="17" name="Group 17"/>
          <p:cNvGrpSpPr>
            <a:grpSpLocks noChangeAspect="1"/>
          </p:cNvGrpSpPr>
          <p:nvPr/>
        </p:nvGrpSpPr>
        <p:grpSpPr>
          <a:xfrm rot="-3481524">
            <a:off x="15562343" y="-1493658"/>
            <a:ext cx="3393915" cy="5044715"/>
            <a:chOff x="0" y="0"/>
            <a:chExt cx="3175000" cy="4719320"/>
          </a:xfrm>
        </p:grpSpPr>
        <p:sp>
          <p:nvSpPr>
            <p:cNvPr id="18" name="Freeform 18"/>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9"/>
              <a:stretch>
                <a:fillRect l="-113593" r="-237551"/>
              </a:stretch>
            </a:blipFill>
          </p:spPr>
        </p:sp>
        <p:sp>
          <p:nvSpPr>
            <p:cNvPr id="19" name="Freeform 19"/>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10"/>
              <a:stretch>
                <a:fillRect l="-4322" t="-3535" r="-518"/>
              </a:stretch>
            </a:blipFill>
          </p:spPr>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5658833" y="7527931"/>
            <a:ext cx="5816163" cy="40282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5"/>
            <a:stretch>
              <a:fillRect/>
            </a:stretch>
          </a:blipFill>
        </p:spPr>
      </p:sp>
      <p:sp>
        <p:nvSpPr>
          <p:cNvPr id="10" name="TextBox 10"/>
          <p:cNvSpPr txBox="1"/>
          <p:nvPr/>
        </p:nvSpPr>
        <p:spPr>
          <a:xfrm>
            <a:off x="3424093" y="1117134"/>
            <a:ext cx="11439814" cy="1190576"/>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Bold"/>
              </a:rPr>
              <a:t>Wu Wei</a:t>
            </a:r>
          </a:p>
        </p:txBody>
      </p:sp>
      <p:sp>
        <p:nvSpPr>
          <p:cNvPr id="11" name="AutoShape 11"/>
          <p:cNvSpPr/>
          <p:nvPr/>
        </p:nvSpPr>
        <p:spPr>
          <a:xfrm>
            <a:off x="2920220" y="2326760"/>
            <a:ext cx="12690401" cy="20227"/>
          </a:xfrm>
          <a:prstGeom prst="line">
            <a:avLst/>
          </a:prstGeom>
          <a:ln w="38100" cap="flat">
            <a:solidFill>
              <a:srgbClr val="605048"/>
            </a:solidFill>
            <a:prstDash val="solid"/>
            <a:headEnd type="none" w="sm" len="sm"/>
            <a:tailEnd type="none" w="sm" len="sm"/>
          </a:ln>
        </p:spPr>
      </p:sp>
      <p:sp>
        <p:nvSpPr>
          <p:cNvPr id="12" name="TextBox 12"/>
          <p:cNvSpPr txBox="1"/>
          <p:nvPr/>
        </p:nvSpPr>
        <p:spPr>
          <a:xfrm>
            <a:off x="1190809" y="2289799"/>
            <a:ext cx="16149225" cy="8524595"/>
          </a:xfrm>
          <a:prstGeom prst="rect">
            <a:avLst/>
          </a:prstGeom>
        </p:spPr>
        <p:txBody>
          <a:bodyPr lIns="0" tIns="0" rIns="0" bIns="0" rtlCol="0" anchor="t">
            <a:spAutoFit/>
          </a:bodyPr>
          <a:lstStyle/>
          <a:p>
            <a:pPr algn="ctr">
              <a:lnSpc>
                <a:spcPts val="6210"/>
              </a:lnSpc>
            </a:pPr>
            <a:r>
              <a:rPr lang="en-US" sz="4435">
                <a:solidFill>
                  <a:srgbClr val="000000"/>
                </a:solidFill>
                <a:latin typeface="Glacial Indifference"/>
              </a:rPr>
              <a:t>Wu Wei is a central concept in Taoism. The practice and efficacy of Wu Wei are fundamental in Taoist thought. The literal meaning of Wu Wei is "without action", "no behavior", "doing nothing" or "action less activity". In ancient Taoist texts, Wu Wei is associated with water through its yielding nature. Taoist philosophy proposes that the universe works harmoniously according to its own ways. When someone exerts his will against the world, he disrupts that harmony. It advocates the goal of "go with the flow" attitude by cultivating a state of being wherein our actions are in harmony with the natural cycles of the universe. </a:t>
            </a:r>
          </a:p>
          <a:p>
            <a:pPr algn="ctr">
              <a:lnSpc>
                <a:spcPts val="6210"/>
              </a:lnSpc>
            </a:pPr>
            <a:r>
              <a:rPr lang="en-US" sz="4435">
                <a:solidFill>
                  <a:srgbClr val="000000"/>
                </a:solidFill>
                <a:latin typeface="Glacial Indifference"/>
              </a:rPr>
              <a:t>.</a:t>
            </a:r>
          </a:p>
        </p:txBody>
      </p:sp>
      <p:sp>
        <p:nvSpPr>
          <p:cNvPr id="13" name="Freeform 13"/>
          <p:cNvSpPr/>
          <p:nvPr/>
        </p:nvSpPr>
        <p:spPr>
          <a:xfrm>
            <a:off x="1181100" y="152400"/>
            <a:ext cx="16501794" cy="10287000"/>
          </a:xfrm>
          <a:custGeom>
            <a:avLst/>
            <a:gdLst/>
            <a:ahLst/>
            <a:cxnLst/>
            <a:rect l="l" t="t" r="r" b="b"/>
            <a:pathLst>
              <a:path w="16501794" h="10287000">
                <a:moveTo>
                  <a:pt x="0" y="0"/>
                </a:moveTo>
                <a:lnTo>
                  <a:pt x="16501794" y="0"/>
                </a:lnTo>
                <a:lnTo>
                  <a:pt x="16501794" y="10287000"/>
                </a:lnTo>
                <a:lnTo>
                  <a:pt x="0" y="10287000"/>
                </a:lnTo>
                <a:lnTo>
                  <a:pt x="0" y="0"/>
                </a:lnTo>
                <a:close/>
              </a:path>
            </a:pathLst>
          </a:custGeom>
          <a:blipFill>
            <a:blip r:embed="rId6">
              <a:alphaModFix amt="28000"/>
            </a:blip>
            <a:stretch>
              <a:fillRect t="-30207" b="-30207"/>
            </a:stretch>
          </a:blipFill>
        </p:spPr>
      </p:sp>
      <p:grpSp>
        <p:nvGrpSpPr>
          <p:cNvPr id="14" name="Group 14"/>
          <p:cNvGrpSpPr>
            <a:grpSpLocks noChangeAspect="1"/>
          </p:cNvGrpSpPr>
          <p:nvPr/>
        </p:nvGrpSpPr>
        <p:grpSpPr>
          <a:xfrm rot="-6918595">
            <a:off x="-668257" y="-2068414"/>
            <a:ext cx="3393915" cy="5044715"/>
            <a:chOff x="0" y="0"/>
            <a:chExt cx="3175000" cy="4719320"/>
          </a:xfrm>
        </p:grpSpPr>
        <p:sp>
          <p:nvSpPr>
            <p:cNvPr id="15" name="Freeform 15"/>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7"/>
              <a:stretch>
                <a:fillRect l="-113593" r="-237551"/>
              </a:stretch>
            </a:blipFill>
          </p:spPr>
        </p:sp>
        <p:sp>
          <p:nvSpPr>
            <p:cNvPr id="16" name="Freeform 16"/>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8"/>
              <a:stretch>
                <a:fillRect l="-4322" t="-3535" r="-518"/>
              </a:stretch>
            </a:blipFill>
          </p:spPr>
        </p:sp>
      </p:grpSp>
      <p:sp>
        <p:nvSpPr>
          <p:cNvPr id="17" name="Freeform 17"/>
          <p:cNvSpPr/>
          <p:nvPr/>
        </p:nvSpPr>
        <p:spPr>
          <a:xfrm rot="-6584942">
            <a:off x="-1972471" y="8876441"/>
            <a:ext cx="3944942" cy="3875906"/>
          </a:xfrm>
          <a:custGeom>
            <a:avLst/>
            <a:gdLst/>
            <a:ahLst/>
            <a:cxnLst/>
            <a:rect l="l" t="t" r="r" b="b"/>
            <a:pathLst>
              <a:path w="3944942" h="3875906">
                <a:moveTo>
                  <a:pt x="0" y="0"/>
                </a:moveTo>
                <a:lnTo>
                  <a:pt x="3944942" y="0"/>
                </a:lnTo>
                <a:lnTo>
                  <a:pt x="3944942" y="3875906"/>
                </a:lnTo>
                <a:lnTo>
                  <a:pt x="0" y="3875906"/>
                </a:lnTo>
                <a:lnTo>
                  <a:pt x="0" y="0"/>
                </a:lnTo>
                <a:close/>
              </a:path>
            </a:pathLst>
          </a:custGeom>
          <a:blipFill>
            <a:blip r:embed="rId9"/>
            <a:stretch>
              <a:fillRect/>
            </a:stretch>
          </a:blipFill>
        </p:spPr>
      </p:sp>
      <p:sp>
        <p:nvSpPr>
          <p:cNvPr id="18" name="Freeform 18"/>
          <p:cNvSpPr/>
          <p:nvPr/>
        </p:nvSpPr>
        <p:spPr>
          <a:xfrm rot="-575588">
            <a:off x="16181192" y="7283097"/>
            <a:ext cx="4213617" cy="7062595"/>
          </a:xfrm>
          <a:custGeom>
            <a:avLst/>
            <a:gdLst/>
            <a:ahLst/>
            <a:cxnLst/>
            <a:rect l="l" t="t" r="r" b="b"/>
            <a:pathLst>
              <a:path w="4213617" h="7062595">
                <a:moveTo>
                  <a:pt x="0" y="0"/>
                </a:moveTo>
                <a:lnTo>
                  <a:pt x="4213616" y="0"/>
                </a:lnTo>
                <a:lnTo>
                  <a:pt x="4213616" y="7062594"/>
                </a:lnTo>
                <a:lnTo>
                  <a:pt x="0" y="7062594"/>
                </a:lnTo>
                <a:lnTo>
                  <a:pt x="0" y="0"/>
                </a:lnTo>
                <a:close/>
              </a:path>
            </a:pathLst>
          </a:custGeom>
          <a:blipFill>
            <a:blip r:embed="rId10"/>
            <a:stretch>
              <a:fillRect l="-4893" r="-4893"/>
            </a:stretch>
          </a:blipFill>
        </p:spPr>
      </p:sp>
      <p:sp>
        <p:nvSpPr>
          <p:cNvPr id="19" name="Freeform 19"/>
          <p:cNvSpPr/>
          <p:nvPr/>
        </p:nvSpPr>
        <p:spPr>
          <a:xfrm rot="-592515">
            <a:off x="15246141" y="-1291517"/>
            <a:ext cx="3944942" cy="4798252"/>
          </a:xfrm>
          <a:custGeom>
            <a:avLst/>
            <a:gdLst/>
            <a:ahLst/>
            <a:cxnLst/>
            <a:rect l="l" t="t" r="r" b="b"/>
            <a:pathLst>
              <a:path w="3944942" h="4798252">
                <a:moveTo>
                  <a:pt x="0" y="0"/>
                </a:moveTo>
                <a:lnTo>
                  <a:pt x="3944942" y="0"/>
                </a:lnTo>
                <a:lnTo>
                  <a:pt x="3944942" y="4798252"/>
                </a:lnTo>
                <a:lnTo>
                  <a:pt x="0" y="4798252"/>
                </a:lnTo>
                <a:lnTo>
                  <a:pt x="0" y="0"/>
                </a:lnTo>
                <a:close/>
              </a:path>
            </a:pathLst>
          </a:custGeom>
          <a:blipFill>
            <a:blip r:embed="rId9"/>
            <a:stretch>
              <a:fillRect l="-11898" r="-11898"/>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5658833" y="7527931"/>
            <a:ext cx="5816163" cy="40282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5"/>
            <a:stretch>
              <a:fillRect/>
            </a:stretch>
          </a:blipFill>
        </p:spPr>
      </p:sp>
      <p:sp>
        <p:nvSpPr>
          <p:cNvPr id="10" name="TextBox 10"/>
          <p:cNvSpPr txBox="1"/>
          <p:nvPr/>
        </p:nvSpPr>
        <p:spPr>
          <a:xfrm>
            <a:off x="3424093" y="1117134"/>
            <a:ext cx="11439814" cy="1190576"/>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Bold"/>
              </a:rPr>
              <a:t>Wu Wei</a:t>
            </a:r>
          </a:p>
        </p:txBody>
      </p:sp>
      <p:sp>
        <p:nvSpPr>
          <p:cNvPr id="11" name="AutoShape 11"/>
          <p:cNvSpPr/>
          <p:nvPr/>
        </p:nvSpPr>
        <p:spPr>
          <a:xfrm>
            <a:off x="3424123" y="2366037"/>
            <a:ext cx="12690401" cy="20227"/>
          </a:xfrm>
          <a:prstGeom prst="line">
            <a:avLst/>
          </a:prstGeom>
          <a:ln w="38100" cap="flat">
            <a:solidFill>
              <a:srgbClr val="605048"/>
            </a:solidFill>
            <a:prstDash val="solid"/>
            <a:headEnd type="none" w="sm" len="sm"/>
            <a:tailEnd type="none" w="sm" len="sm"/>
          </a:ln>
        </p:spPr>
      </p:sp>
      <p:sp>
        <p:nvSpPr>
          <p:cNvPr id="12" name="TextBox 12"/>
          <p:cNvSpPr txBox="1"/>
          <p:nvPr/>
        </p:nvSpPr>
        <p:spPr>
          <a:xfrm>
            <a:off x="1577809" y="1788616"/>
            <a:ext cx="15375224" cy="8370193"/>
          </a:xfrm>
          <a:prstGeom prst="rect">
            <a:avLst/>
          </a:prstGeom>
        </p:spPr>
        <p:txBody>
          <a:bodyPr lIns="0" tIns="0" rIns="0" bIns="0" rtlCol="0" anchor="t">
            <a:spAutoFit/>
          </a:bodyPr>
          <a:lstStyle/>
          <a:p>
            <a:pPr algn="ctr">
              <a:lnSpc>
                <a:spcPts val="6096"/>
              </a:lnSpc>
            </a:pPr>
            <a:endParaRPr/>
          </a:p>
          <a:p>
            <a:pPr algn="ctr">
              <a:lnSpc>
                <a:spcPts val="6096"/>
              </a:lnSpc>
            </a:pPr>
            <a:r>
              <a:rPr lang="en-US" sz="4354">
                <a:solidFill>
                  <a:srgbClr val="000000"/>
                </a:solidFill>
                <a:latin typeface="Glacial Indifference"/>
              </a:rPr>
              <a:t>Non aggression is also important in wu wei, for Daoist, the ideal society is a primitive society with a natural, harmonious, and simple life which exists without competition and war (Ong, De Jose 2016). Becoming a hermit from society also another way of practicing wu wei by wandering through mountains, meditate in the caves, and eat based on what natural world has offer to them. This doesn't mean to stop a person living into a proactive life but their activities should fit into the natural pattern of the universe, and therefore need to be completely detached and disinterested and not ego-driven.</a:t>
            </a:r>
          </a:p>
        </p:txBody>
      </p:sp>
      <p:sp>
        <p:nvSpPr>
          <p:cNvPr id="13" name="Freeform 13"/>
          <p:cNvSpPr/>
          <p:nvPr/>
        </p:nvSpPr>
        <p:spPr>
          <a:xfrm>
            <a:off x="1028700" y="0"/>
            <a:ext cx="16501794" cy="10287000"/>
          </a:xfrm>
          <a:custGeom>
            <a:avLst/>
            <a:gdLst/>
            <a:ahLst/>
            <a:cxnLst/>
            <a:rect l="l" t="t" r="r" b="b"/>
            <a:pathLst>
              <a:path w="16501794" h="10287000">
                <a:moveTo>
                  <a:pt x="0" y="0"/>
                </a:moveTo>
                <a:lnTo>
                  <a:pt x="16501794" y="0"/>
                </a:lnTo>
                <a:lnTo>
                  <a:pt x="16501794" y="10287000"/>
                </a:lnTo>
                <a:lnTo>
                  <a:pt x="0" y="10287000"/>
                </a:lnTo>
                <a:lnTo>
                  <a:pt x="0" y="0"/>
                </a:lnTo>
                <a:close/>
              </a:path>
            </a:pathLst>
          </a:custGeom>
          <a:blipFill>
            <a:blip r:embed="rId6">
              <a:alphaModFix amt="28000"/>
            </a:blip>
            <a:stretch>
              <a:fillRect t="-30207" b="-30207"/>
            </a:stretch>
          </a:blipFill>
        </p:spPr>
      </p:sp>
      <p:grpSp>
        <p:nvGrpSpPr>
          <p:cNvPr id="14" name="Group 14"/>
          <p:cNvGrpSpPr>
            <a:grpSpLocks noChangeAspect="1"/>
          </p:cNvGrpSpPr>
          <p:nvPr/>
        </p:nvGrpSpPr>
        <p:grpSpPr>
          <a:xfrm rot="-6918595">
            <a:off x="-668257" y="-2068414"/>
            <a:ext cx="3393915" cy="5044715"/>
            <a:chOff x="0" y="0"/>
            <a:chExt cx="3175000" cy="4719320"/>
          </a:xfrm>
        </p:grpSpPr>
        <p:sp>
          <p:nvSpPr>
            <p:cNvPr id="15" name="Freeform 15"/>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7"/>
              <a:stretch>
                <a:fillRect l="-113593" r="-237551"/>
              </a:stretch>
            </a:blipFill>
          </p:spPr>
        </p:sp>
        <p:sp>
          <p:nvSpPr>
            <p:cNvPr id="16" name="Freeform 16"/>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8"/>
              <a:stretch>
                <a:fillRect l="-4322" t="-3535" r="-518"/>
              </a:stretch>
            </a:blipFill>
          </p:spPr>
        </p:sp>
      </p:grpSp>
      <p:sp>
        <p:nvSpPr>
          <p:cNvPr id="17" name="Freeform 17"/>
          <p:cNvSpPr/>
          <p:nvPr/>
        </p:nvSpPr>
        <p:spPr>
          <a:xfrm rot="-6584942">
            <a:off x="-1972471" y="8876441"/>
            <a:ext cx="3944942" cy="3875906"/>
          </a:xfrm>
          <a:custGeom>
            <a:avLst/>
            <a:gdLst/>
            <a:ahLst/>
            <a:cxnLst/>
            <a:rect l="l" t="t" r="r" b="b"/>
            <a:pathLst>
              <a:path w="3944942" h="3875906">
                <a:moveTo>
                  <a:pt x="0" y="0"/>
                </a:moveTo>
                <a:lnTo>
                  <a:pt x="3944942" y="0"/>
                </a:lnTo>
                <a:lnTo>
                  <a:pt x="3944942" y="3875906"/>
                </a:lnTo>
                <a:lnTo>
                  <a:pt x="0" y="3875906"/>
                </a:lnTo>
                <a:lnTo>
                  <a:pt x="0" y="0"/>
                </a:lnTo>
                <a:close/>
              </a:path>
            </a:pathLst>
          </a:custGeom>
          <a:blipFill>
            <a:blip r:embed="rId9"/>
            <a:stretch>
              <a:fillRect/>
            </a:stretch>
          </a:blipFill>
        </p:spPr>
      </p:sp>
      <p:sp>
        <p:nvSpPr>
          <p:cNvPr id="18" name="Freeform 18"/>
          <p:cNvSpPr/>
          <p:nvPr/>
        </p:nvSpPr>
        <p:spPr>
          <a:xfrm rot="-575588">
            <a:off x="15916054" y="8108373"/>
            <a:ext cx="3228880" cy="5412042"/>
          </a:xfrm>
          <a:custGeom>
            <a:avLst/>
            <a:gdLst/>
            <a:ahLst/>
            <a:cxnLst/>
            <a:rect l="l" t="t" r="r" b="b"/>
            <a:pathLst>
              <a:path w="3228880" h="5412042">
                <a:moveTo>
                  <a:pt x="0" y="0"/>
                </a:moveTo>
                <a:lnTo>
                  <a:pt x="3228880" y="0"/>
                </a:lnTo>
                <a:lnTo>
                  <a:pt x="3228880" y="5412042"/>
                </a:lnTo>
                <a:lnTo>
                  <a:pt x="0" y="5412042"/>
                </a:lnTo>
                <a:lnTo>
                  <a:pt x="0" y="0"/>
                </a:lnTo>
                <a:close/>
              </a:path>
            </a:pathLst>
          </a:custGeom>
          <a:blipFill>
            <a:blip r:embed="rId10"/>
            <a:stretch>
              <a:fillRect l="-4893" r="-4893"/>
            </a:stretch>
          </a:blipFill>
        </p:spPr>
      </p:sp>
      <p:sp>
        <p:nvSpPr>
          <p:cNvPr id="19" name="Freeform 19"/>
          <p:cNvSpPr/>
          <p:nvPr/>
        </p:nvSpPr>
        <p:spPr>
          <a:xfrm rot="-592515">
            <a:off x="15246141" y="-1291517"/>
            <a:ext cx="3944942" cy="4798252"/>
          </a:xfrm>
          <a:custGeom>
            <a:avLst/>
            <a:gdLst/>
            <a:ahLst/>
            <a:cxnLst/>
            <a:rect l="l" t="t" r="r" b="b"/>
            <a:pathLst>
              <a:path w="3944942" h="4798252">
                <a:moveTo>
                  <a:pt x="0" y="0"/>
                </a:moveTo>
                <a:lnTo>
                  <a:pt x="3944942" y="0"/>
                </a:lnTo>
                <a:lnTo>
                  <a:pt x="3944942" y="4798252"/>
                </a:lnTo>
                <a:lnTo>
                  <a:pt x="0" y="4798252"/>
                </a:lnTo>
                <a:lnTo>
                  <a:pt x="0" y="0"/>
                </a:lnTo>
                <a:close/>
              </a:path>
            </a:pathLst>
          </a:custGeom>
          <a:blipFill>
            <a:blip r:embed="rId9"/>
            <a:stretch>
              <a:fillRect l="-11898" r="-11898"/>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3999238" y="7786096"/>
            <a:ext cx="5816163" cy="4028232"/>
            <a:chOff x="0" y="0"/>
            <a:chExt cx="3429000" cy="2374900"/>
          </a:xfrm>
        </p:grpSpPr>
        <p:sp>
          <p:nvSpPr>
            <p:cNvPr id="4" name="Freeform 4"/>
            <p:cNvSpPr/>
            <p:nvPr/>
          </p:nvSpPr>
          <p:spPr>
            <a:xfrm rot="-1096658">
              <a:off x="-39304" y="-221395"/>
              <a:ext cx="3476071" cy="2834394"/>
            </a:xfrm>
            <a:custGeom>
              <a:avLst/>
              <a:gdLst/>
              <a:ahLst/>
              <a:cxnLst/>
              <a:rect l="l" t="t" r="r" b="b"/>
              <a:pathLst>
                <a:path w="3476071" h="2834394">
                  <a:moveTo>
                    <a:pt x="2574838" y="533281"/>
                  </a:moveTo>
                  <a:lnTo>
                    <a:pt x="2799870" y="580857"/>
                  </a:lnTo>
                  <a:lnTo>
                    <a:pt x="3017047" y="692712"/>
                  </a:lnTo>
                  <a:lnTo>
                    <a:pt x="3342647" y="800253"/>
                  </a:lnTo>
                  <a:cubicBezTo>
                    <a:pt x="3342647" y="800253"/>
                    <a:pt x="3447087" y="807998"/>
                    <a:pt x="3451181" y="836100"/>
                  </a:cubicBezTo>
                  <a:cubicBezTo>
                    <a:pt x="3455274" y="864201"/>
                    <a:pt x="3451732" y="1036904"/>
                    <a:pt x="3451732" y="1036904"/>
                  </a:cubicBezTo>
                  <a:cubicBezTo>
                    <a:pt x="3451732" y="1036904"/>
                    <a:pt x="3476071" y="1125191"/>
                    <a:pt x="3448080" y="1169445"/>
                  </a:cubicBezTo>
                  <a:cubicBezTo>
                    <a:pt x="3420088" y="1213699"/>
                    <a:pt x="3420419" y="1334182"/>
                    <a:pt x="3420419" y="1334182"/>
                  </a:cubicBezTo>
                  <a:cubicBezTo>
                    <a:pt x="3420419" y="1334182"/>
                    <a:pt x="3428606" y="1390385"/>
                    <a:pt x="3388555" y="1430656"/>
                  </a:cubicBezTo>
                  <a:cubicBezTo>
                    <a:pt x="3388555" y="1430656"/>
                    <a:pt x="3332683" y="1559324"/>
                    <a:pt x="3340870" y="1615528"/>
                  </a:cubicBezTo>
                  <a:cubicBezTo>
                    <a:pt x="3340870" y="1615528"/>
                    <a:pt x="3369081" y="1651595"/>
                    <a:pt x="3293184" y="1800399"/>
                  </a:cubicBezTo>
                  <a:lnTo>
                    <a:pt x="3249481" y="1973212"/>
                  </a:lnTo>
                  <a:cubicBezTo>
                    <a:pt x="3249481" y="1973212"/>
                    <a:pt x="3201465" y="2037602"/>
                    <a:pt x="3197592" y="2089822"/>
                  </a:cubicBezTo>
                  <a:lnTo>
                    <a:pt x="3142050" y="2338973"/>
                  </a:lnTo>
                  <a:lnTo>
                    <a:pt x="3146474" y="2487557"/>
                  </a:lnTo>
                  <a:lnTo>
                    <a:pt x="3098678" y="2632268"/>
                  </a:lnTo>
                  <a:lnTo>
                    <a:pt x="3078874" y="2732725"/>
                  </a:lnTo>
                  <a:cubicBezTo>
                    <a:pt x="3078874" y="2732725"/>
                    <a:pt x="3034840" y="2785055"/>
                    <a:pt x="2930400" y="2777310"/>
                  </a:cubicBezTo>
                  <a:cubicBezTo>
                    <a:pt x="2930400" y="2777310"/>
                    <a:pt x="2870104" y="2757395"/>
                    <a:pt x="2809918" y="2777640"/>
                  </a:cubicBezTo>
                  <a:cubicBezTo>
                    <a:pt x="2749732" y="2797886"/>
                    <a:pt x="2617300" y="2834395"/>
                    <a:pt x="2560987" y="2802420"/>
                  </a:cubicBezTo>
                  <a:cubicBezTo>
                    <a:pt x="2560987" y="2802420"/>
                    <a:pt x="2420259" y="2742565"/>
                    <a:pt x="2404106" y="2710481"/>
                  </a:cubicBezTo>
                  <a:cubicBezTo>
                    <a:pt x="2404106" y="2710481"/>
                    <a:pt x="2311615" y="2666557"/>
                    <a:pt x="2287497" y="2658591"/>
                  </a:cubicBezTo>
                  <a:cubicBezTo>
                    <a:pt x="2263378" y="2650625"/>
                    <a:pt x="2199099" y="2642770"/>
                    <a:pt x="2199099" y="2642770"/>
                  </a:cubicBezTo>
                  <a:cubicBezTo>
                    <a:pt x="2199099" y="2642770"/>
                    <a:pt x="2118777" y="2642990"/>
                    <a:pt x="2086583" y="2618982"/>
                  </a:cubicBezTo>
                  <a:cubicBezTo>
                    <a:pt x="2054388" y="2594974"/>
                    <a:pt x="2030269" y="2587008"/>
                    <a:pt x="1953931" y="2575169"/>
                  </a:cubicBezTo>
                  <a:cubicBezTo>
                    <a:pt x="1953931" y="2575169"/>
                    <a:pt x="1921846" y="2591321"/>
                    <a:pt x="1753017" y="2535559"/>
                  </a:cubicBezTo>
                  <a:cubicBezTo>
                    <a:pt x="1753017" y="2535559"/>
                    <a:pt x="1592374" y="2536000"/>
                    <a:pt x="1535950" y="2463865"/>
                  </a:cubicBezTo>
                  <a:cubicBezTo>
                    <a:pt x="1535950" y="2463865"/>
                    <a:pt x="1523781" y="2419722"/>
                    <a:pt x="1314790" y="2364070"/>
                  </a:cubicBezTo>
                  <a:cubicBezTo>
                    <a:pt x="1314790" y="2364070"/>
                    <a:pt x="1166096" y="2328333"/>
                    <a:pt x="1145961" y="2308308"/>
                  </a:cubicBezTo>
                  <a:lnTo>
                    <a:pt x="844589" y="2248894"/>
                  </a:lnTo>
                  <a:cubicBezTo>
                    <a:pt x="844589" y="2248894"/>
                    <a:pt x="522972" y="2129293"/>
                    <a:pt x="478718" y="2101302"/>
                  </a:cubicBezTo>
                  <a:cubicBezTo>
                    <a:pt x="434464" y="2073311"/>
                    <a:pt x="253465" y="1973405"/>
                    <a:pt x="221381" y="1989558"/>
                  </a:cubicBezTo>
                  <a:cubicBezTo>
                    <a:pt x="189296" y="2005710"/>
                    <a:pt x="44585" y="1957914"/>
                    <a:pt x="24450" y="1937889"/>
                  </a:cubicBezTo>
                  <a:cubicBezTo>
                    <a:pt x="4314" y="1917864"/>
                    <a:pt x="0" y="1809441"/>
                    <a:pt x="3873" y="1757220"/>
                  </a:cubicBezTo>
                  <a:cubicBezTo>
                    <a:pt x="7746" y="1705000"/>
                    <a:pt x="51559" y="1572349"/>
                    <a:pt x="59525" y="1548230"/>
                  </a:cubicBezTo>
                  <a:cubicBezTo>
                    <a:pt x="67491" y="1524112"/>
                    <a:pt x="43262" y="1475985"/>
                    <a:pt x="43262" y="1475985"/>
                  </a:cubicBezTo>
                  <a:lnTo>
                    <a:pt x="115176" y="1339240"/>
                  </a:lnTo>
                  <a:cubicBezTo>
                    <a:pt x="115176" y="1339240"/>
                    <a:pt x="155006" y="1218647"/>
                    <a:pt x="142837" y="1174503"/>
                  </a:cubicBezTo>
                  <a:cubicBezTo>
                    <a:pt x="130667" y="1130360"/>
                    <a:pt x="202582" y="993614"/>
                    <a:pt x="202582" y="993614"/>
                  </a:cubicBezTo>
                  <a:cubicBezTo>
                    <a:pt x="202582" y="993614"/>
                    <a:pt x="218293" y="865056"/>
                    <a:pt x="242302" y="832861"/>
                  </a:cubicBezTo>
                  <a:cubicBezTo>
                    <a:pt x="266310" y="800666"/>
                    <a:pt x="298284" y="744353"/>
                    <a:pt x="310233" y="708175"/>
                  </a:cubicBezTo>
                  <a:cubicBezTo>
                    <a:pt x="322182" y="671998"/>
                    <a:pt x="357809" y="483143"/>
                    <a:pt x="357809" y="483143"/>
                  </a:cubicBezTo>
                  <a:lnTo>
                    <a:pt x="365554" y="378703"/>
                  </a:lnTo>
                  <a:cubicBezTo>
                    <a:pt x="365554" y="378703"/>
                    <a:pt x="361351" y="310440"/>
                    <a:pt x="409257" y="205890"/>
                  </a:cubicBezTo>
                  <a:cubicBezTo>
                    <a:pt x="457163" y="101340"/>
                    <a:pt x="445104" y="97357"/>
                    <a:pt x="445104" y="97357"/>
                  </a:cubicBezTo>
                  <a:lnTo>
                    <a:pt x="665933" y="76670"/>
                  </a:lnTo>
                  <a:cubicBezTo>
                    <a:pt x="665933" y="76670"/>
                    <a:pt x="798254" y="0"/>
                    <a:pt x="955024" y="51779"/>
                  </a:cubicBezTo>
                  <a:lnTo>
                    <a:pt x="1063668" y="127787"/>
                  </a:lnTo>
                  <a:cubicBezTo>
                    <a:pt x="1063668" y="127787"/>
                    <a:pt x="1103939" y="167838"/>
                    <a:pt x="1192337" y="183660"/>
                  </a:cubicBezTo>
                  <a:cubicBezTo>
                    <a:pt x="1280735" y="199481"/>
                    <a:pt x="1361056" y="199261"/>
                    <a:pt x="1361056" y="199261"/>
                  </a:cubicBezTo>
                  <a:cubicBezTo>
                    <a:pt x="1361056" y="199261"/>
                    <a:pt x="1437505" y="251260"/>
                    <a:pt x="1505767" y="247057"/>
                  </a:cubicBezTo>
                  <a:lnTo>
                    <a:pt x="1557987" y="250930"/>
                  </a:lnTo>
                  <a:lnTo>
                    <a:pt x="1582106" y="258896"/>
                  </a:lnTo>
                  <a:cubicBezTo>
                    <a:pt x="1582106" y="258896"/>
                    <a:pt x="1626250" y="246726"/>
                    <a:pt x="1642402" y="278811"/>
                  </a:cubicBezTo>
                  <a:cubicBezTo>
                    <a:pt x="1642402" y="278811"/>
                    <a:pt x="1674487" y="262658"/>
                    <a:pt x="1706681" y="286666"/>
                  </a:cubicBezTo>
                  <a:cubicBezTo>
                    <a:pt x="1706681" y="286666"/>
                    <a:pt x="1787003" y="286446"/>
                    <a:pt x="1787003" y="286446"/>
                  </a:cubicBezTo>
                  <a:cubicBezTo>
                    <a:pt x="1787003" y="286446"/>
                    <a:pt x="1871418" y="314327"/>
                    <a:pt x="1871418" y="314327"/>
                  </a:cubicBezTo>
                  <a:lnTo>
                    <a:pt x="1947867" y="366326"/>
                  </a:lnTo>
                  <a:lnTo>
                    <a:pt x="2176993" y="442003"/>
                  </a:lnTo>
                  <a:lnTo>
                    <a:pt x="2301568" y="469774"/>
                  </a:lnTo>
                  <a:lnTo>
                    <a:pt x="2341839" y="509825"/>
                  </a:lnTo>
                  <a:lnTo>
                    <a:pt x="2422161" y="509604"/>
                  </a:lnTo>
                  <a:lnTo>
                    <a:pt x="2574838" y="533281"/>
                  </a:lnTo>
                  <a:close/>
                </a:path>
              </a:pathLst>
            </a:custGeom>
            <a:blipFill>
              <a:blip r:embed="rId3"/>
              <a:stretch>
                <a:fillRect l="-4781" t="-56649" r="-6669" b="-54970"/>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6"/>
            <a:stretch>
              <a:fillRect/>
            </a:stretch>
          </a:blipFill>
        </p:spPr>
      </p:sp>
      <p:sp>
        <p:nvSpPr>
          <p:cNvPr id="10" name="TextBox 10"/>
          <p:cNvSpPr txBox="1"/>
          <p:nvPr/>
        </p:nvSpPr>
        <p:spPr>
          <a:xfrm>
            <a:off x="3424093" y="438174"/>
            <a:ext cx="11439814" cy="1190576"/>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a:rPr>
              <a:t>Yin Yang </a:t>
            </a:r>
          </a:p>
        </p:txBody>
      </p:sp>
      <p:grpSp>
        <p:nvGrpSpPr>
          <p:cNvPr id="11" name="Group 11"/>
          <p:cNvGrpSpPr>
            <a:grpSpLocks noChangeAspect="1"/>
          </p:cNvGrpSpPr>
          <p:nvPr/>
        </p:nvGrpSpPr>
        <p:grpSpPr>
          <a:xfrm rot="-6918595">
            <a:off x="-887952" y="-2256210"/>
            <a:ext cx="3393915" cy="5044715"/>
            <a:chOff x="0" y="0"/>
            <a:chExt cx="3175000" cy="4719320"/>
          </a:xfrm>
        </p:grpSpPr>
        <p:sp>
          <p:nvSpPr>
            <p:cNvPr id="12" name="Freeform 12"/>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7"/>
              <a:stretch>
                <a:fillRect l="-113593" r="-237551"/>
              </a:stretch>
            </a:blipFill>
          </p:spPr>
        </p:sp>
        <p:sp>
          <p:nvSpPr>
            <p:cNvPr id="13" name="Freeform 13"/>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8"/>
              <a:stretch>
                <a:fillRect l="-4322" t="-3535" r="-518"/>
              </a:stretch>
            </a:blipFill>
          </p:spPr>
        </p:sp>
      </p:grpSp>
      <p:sp>
        <p:nvSpPr>
          <p:cNvPr id="14" name="AutoShape 14"/>
          <p:cNvSpPr/>
          <p:nvPr/>
        </p:nvSpPr>
        <p:spPr>
          <a:xfrm>
            <a:off x="3424123" y="1647801"/>
            <a:ext cx="12690401" cy="20227"/>
          </a:xfrm>
          <a:prstGeom prst="line">
            <a:avLst/>
          </a:prstGeom>
          <a:ln w="38100" cap="flat">
            <a:solidFill>
              <a:srgbClr val="605048"/>
            </a:solidFill>
            <a:prstDash val="solid"/>
            <a:headEnd type="none" w="sm" len="sm"/>
            <a:tailEnd type="none" w="sm" len="sm"/>
          </a:ln>
        </p:spPr>
      </p:sp>
      <p:sp>
        <p:nvSpPr>
          <p:cNvPr id="15" name="TextBox 15"/>
          <p:cNvSpPr txBox="1"/>
          <p:nvPr/>
        </p:nvSpPr>
        <p:spPr>
          <a:xfrm>
            <a:off x="1380680" y="1895499"/>
            <a:ext cx="15526640" cy="7646547"/>
          </a:xfrm>
          <a:prstGeom prst="rect">
            <a:avLst/>
          </a:prstGeom>
        </p:spPr>
        <p:txBody>
          <a:bodyPr lIns="0" tIns="0" rIns="0" bIns="0" rtlCol="0" anchor="t">
            <a:spAutoFit/>
          </a:bodyPr>
          <a:lstStyle/>
          <a:p>
            <a:pPr algn="ctr">
              <a:lnSpc>
                <a:spcPts val="6811"/>
              </a:lnSpc>
            </a:pPr>
            <a:r>
              <a:rPr lang="en-US" sz="4865">
                <a:solidFill>
                  <a:srgbClr val="000000"/>
                </a:solidFill>
                <a:latin typeface="Glacial Indifference"/>
              </a:rPr>
              <a:t>Yin Yang is the principle of natural and complementary forces, patterns and things that depend on one another and do not make sense on their own. These may be masculine and feminine, but they could be darkness and light (which is closer to the original meaning of the dark and light sides of a hill), wet and dry or action and inaction. These are opposites that fit together seamlessly and work in perfect harmony. You can see this by looking at the yin yang symbol. </a:t>
            </a:r>
          </a:p>
        </p:txBody>
      </p:sp>
      <p:sp>
        <p:nvSpPr>
          <p:cNvPr id="16" name="Freeform 16"/>
          <p:cNvSpPr/>
          <p:nvPr/>
        </p:nvSpPr>
        <p:spPr>
          <a:xfrm>
            <a:off x="16067848" y="-1171948"/>
            <a:ext cx="3085952" cy="3201195"/>
          </a:xfrm>
          <a:custGeom>
            <a:avLst/>
            <a:gdLst/>
            <a:ahLst/>
            <a:cxnLst/>
            <a:rect l="l" t="t" r="r" b="b"/>
            <a:pathLst>
              <a:path w="3085952" h="3201195">
                <a:moveTo>
                  <a:pt x="0" y="0"/>
                </a:moveTo>
                <a:lnTo>
                  <a:pt x="3085952" y="0"/>
                </a:lnTo>
                <a:lnTo>
                  <a:pt x="3085952" y="3201195"/>
                </a:lnTo>
                <a:lnTo>
                  <a:pt x="0" y="3201195"/>
                </a:lnTo>
                <a:lnTo>
                  <a:pt x="0" y="0"/>
                </a:lnTo>
                <a:close/>
              </a:path>
            </a:pathLst>
          </a:custGeom>
          <a:blipFill>
            <a:blip r:embed="rId9"/>
            <a:stretch>
              <a:fillRect/>
            </a:stretch>
          </a:blipFill>
        </p:spPr>
      </p:sp>
      <p:sp>
        <p:nvSpPr>
          <p:cNvPr id="17" name="Freeform 17"/>
          <p:cNvSpPr/>
          <p:nvPr/>
        </p:nvSpPr>
        <p:spPr>
          <a:xfrm rot="-6584942">
            <a:off x="-1972471" y="8876441"/>
            <a:ext cx="3944942" cy="3875906"/>
          </a:xfrm>
          <a:custGeom>
            <a:avLst/>
            <a:gdLst/>
            <a:ahLst/>
            <a:cxnLst/>
            <a:rect l="l" t="t" r="r" b="b"/>
            <a:pathLst>
              <a:path w="3944942" h="3875906">
                <a:moveTo>
                  <a:pt x="0" y="0"/>
                </a:moveTo>
                <a:lnTo>
                  <a:pt x="3944942" y="0"/>
                </a:lnTo>
                <a:lnTo>
                  <a:pt x="3944942" y="3875906"/>
                </a:lnTo>
                <a:lnTo>
                  <a:pt x="0" y="3875906"/>
                </a:lnTo>
                <a:lnTo>
                  <a:pt x="0" y="0"/>
                </a:lnTo>
                <a:close/>
              </a:path>
            </a:pathLst>
          </a:custGeom>
          <a:blipFill>
            <a:blip r:embed="rId10"/>
            <a:stretch>
              <a:fillRect/>
            </a:stretch>
          </a:blipFill>
        </p:spPr>
      </p:sp>
      <p:sp>
        <p:nvSpPr>
          <p:cNvPr id="18" name="Freeform 18"/>
          <p:cNvSpPr/>
          <p:nvPr/>
        </p:nvSpPr>
        <p:spPr>
          <a:xfrm>
            <a:off x="-485318" y="-1613881"/>
            <a:ext cx="19258637" cy="13514763"/>
          </a:xfrm>
          <a:custGeom>
            <a:avLst/>
            <a:gdLst/>
            <a:ahLst/>
            <a:cxnLst/>
            <a:rect l="l" t="t" r="r" b="b"/>
            <a:pathLst>
              <a:path w="19258637" h="13514763">
                <a:moveTo>
                  <a:pt x="0" y="0"/>
                </a:moveTo>
                <a:lnTo>
                  <a:pt x="19258636" y="0"/>
                </a:lnTo>
                <a:lnTo>
                  <a:pt x="19258636" y="13514762"/>
                </a:lnTo>
                <a:lnTo>
                  <a:pt x="0" y="13514762"/>
                </a:lnTo>
                <a:lnTo>
                  <a:pt x="0" y="0"/>
                </a:lnTo>
                <a:close/>
              </a:path>
            </a:pathLst>
          </a:custGeom>
          <a:blipFill>
            <a:blip r:embed="rId11">
              <a:alphaModFix amt="27000"/>
            </a:blip>
            <a:stretch>
              <a:fillRect t="-21250" b="-21250"/>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5658833" y="7527931"/>
            <a:ext cx="5816163" cy="40282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5"/>
            <a:stretch>
              <a:fillRect/>
            </a:stretch>
          </a:blipFill>
        </p:spPr>
      </p:sp>
      <p:sp>
        <p:nvSpPr>
          <p:cNvPr id="10" name="TextBox 10"/>
          <p:cNvSpPr txBox="1"/>
          <p:nvPr/>
        </p:nvSpPr>
        <p:spPr>
          <a:xfrm>
            <a:off x="3424093" y="438174"/>
            <a:ext cx="11439814" cy="1190576"/>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a:rPr>
              <a:t>Yin Yang </a:t>
            </a:r>
          </a:p>
        </p:txBody>
      </p:sp>
      <p:sp>
        <p:nvSpPr>
          <p:cNvPr id="11" name="AutoShape 11"/>
          <p:cNvSpPr/>
          <p:nvPr/>
        </p:nvSpPr>
        <p:spPr>
          <a:xfrm>
            <a:off x="3424123" y="1647801"/>
            <a:ext cx="12690401" cy="20227"/>
          </a:xfrm>
          <a:prstGeom prst="line">
            <a:avLst/>
          </a:prstGeom>
          <a:ln w="38100" cap="flat">
            <a:solidFill>
              <a:srgbClr val="605048"/>
            </a:solidFill>
            <a:prstDash val="solid"/>
            <a:headEnd type="none" w="sm" len="sm"/>
            <a:tailEnd type="none" w="sm" len="sm"/>
          </a:ln>
        </p:spPr>
      </p:sp>
      <p:sp>
        <p:nvSpPr>
          <p:cNvPr id="12" name="TextBox 12"/>
          <p:cNvSpPr txBox="1"/>
          <p:nvPr/>
        </p:nvSpPr>
        <p:spPr>
          <a:xfrm>
            <a:off x="1871232" y="1821011"/>
            <a:ext cx="14788378" cy="8295877"/>
          </a:xfrm>
          <a:prstGeom prst="rect">
            <a:avLst/>
          </a:prstGeom>
        </p:spPr>
        <p:txBody>
          <a:bodyPr lIns="0" tIns="0" rIns="0" bIns="0" rtlCol="0" anchor="t">
            <a:spAutoFit/>
          </a:bodyPr>
          <a:lstStyle/>
          <a:p>
            <a:pPr algn="ctr">
              <a:lnSpc>
                <a:spcPts val="7397"/>
              </a:lnSpc>
            </a:pPr>
            <a:r>
              <a:rPr lang="en-US" sz="5284">
                <a:solidFill>
                  <a:srgbClr val="000000"/>
                </a:solidFill>
                <a:latin typeface="Glacial Indifference"/>
              </a:rPr>
              <a:t>The yin yang concept is not the same as Western dualism, because the two opposites are not at war, but in harmony. This can be seen very clearly in the symbol: the dark area contains a spot of light, and vice versa, and the two opposites are intertwined and bound together within the unifying circle. Yin and yang are not static, the balance ebbs and flows between them this is implied in the flowing curve where they meet.</a:t>
            </a:r>
          </a:p>
        </p:txBody>
      </p:sp>
      <p:sp>
        <p:nvSpPr>
          <p:cNvPr id="13" name="Freeform 13"/>
          <p:cNvSpPr/>
          <p:nvPr/>
        </p:nvSpPr>
        <p:spPr>
          <a:xfrm rot="-1096658">
            <a:off x="16224455" y="6359561"/>
            <a:ext cx="2994765" cy="5019633"/>
          </a:xfrm>
          <a:custGeom>
            <a:avLst/>
            <a:gdLst/>
            <a:ahLst/>
            <a:cxnLst/>
            <a:rect l="l" t="t" r="r" b="b"/>
            <a:pathLst>
              <a:path w="2994765" h="5019633">
                <a:moveTo>
                  <a:pt x="0" y="0"/>
                </a:moveTo>
                <a:lnTo>
                  <a:pt x="2994764" y="0"/>
                </a:lnTo>
                <a:lnTo>
                  <a:pt x="2994764" y="5019633"/>
                </a:lnTo>
                <a:lnTo>
                  <a:pt x="0" y="5019633"/>
                </a:lnTo>
                <a:lnTo>
                  <a:pt x="0" y="0"/>
                </a:lnTo>
                <a:close/>
              </a:path>
            </a:pathLst>
          </a:custGeom>
          <a:blipFill>
            <a:blip r:embed="rId6"/>
            <a:stretch>
              <a:fillRect l="-4893" r="-4893"/>
            </a:stretch>
          </a:blipFill>
        </p:spPr>
      </p:sp>
      <p:sp>
        <p:nvSpPr>
          <p:cNvPr id="14" name="Freeform 14"/>
          <p:cNvSpPr/>
          <p:nvPr/>
        </p:nvSpPr>
        <p:spPr>
          <a:xfrm>
            <a:off x="-878034" y="7941449"/>
            <a:ext cx="3085952" cy="3201195"/>
          </a:xfrm>
          <a:custGeom>
            <a:avLst/>
            <a:gdLst/>
            <a:ahLst/>
            <a:cxnLst/>
            <a:rect l="l" t="t" r="r" b="b"/>
            <a:pathLst>
              <a:path w="3085952" h="3201195">
                <a:moveTo>
                  <a:pt x="0" y="0"/>
                </a:moveTo>
                <a:lnTo>
                  <a:pt x="3085952" y="0"/>
                </a:lnTo>
                <a:lnTo>
                  <a:pt x="3085952" y="3201195"/>
                </a:lnTo>
                <a:lnTo>
                  <a:pt x="0" y="3201195"/>
                </a:lnTo>
                <a:lnTo>
                  <a:pt x="0" y="0"/>
                </a:lnTo>
                <a:close/>
              </a:path>
            </a:pathLst>
          </a:custGeom>
          <a:blipFill>
            <a:blip r:embed="rId7"/>
            <a:stretch>
              <a:fillRect/>
            </a:stretch>
          </a:blipFill>
        </p:spPr>
      </p:sp>
      <p:sp>
        <p:nvSpPr>
          <p:cNvPr id="15" name="Freeform 15"/>
          <p:cNvSpPr/>
          <p:nvPr/>
        </p:nvSpPr>
        <p:spPr>
          <a:xfrm>
            <a:off x="-394424" y="-1267670"/>
            <a:ext cx="19258637" cy="13514763"/>
          </a:xfrm>
          <a:custGeom>
            <a:avLst/>
            <a:gdLst/>
            <a:ahLst/>
            <a:cxnLst/>
            <a:rect l="l" t="t" r="r" b="b"/>
            <a:pathLst>
              <a:path w="19258637" h="13514763">
                <a:moveTo>
                  <a:pt x="0" y="0"/>
                </a:moveTo>
                <a:lnTo>
                  <a:pt x="19258637" y="0"/>
                </a:lnTo>
                <a:lnTo>
                  <a:pt x="19258637" y="13514763"/>
                </a:lnTo>
                <a:lnTo>
                  <a:pt x="0" y="13514763"/>
                </a:lnTo>
                <a:lnTo>
                  <a:pt x="0" y="0"/>
                </a:lnTo>
                <a:close/>
              </a:path>
            </a:pathLst>
          </a:custGeom>
          <a:blipFill>
            <a:blip r:embed="rId8">
              <a:alphaModFix amt="27000"/>
            </a:blip>
            <a:stretch>
              <a:fillRect t="-21250" b="-21250"/>
            </a:stretch>
          </a:blipFill>
        </p:spPr>
      </p:sp>
      <p:grpSp>
        <p:nvGrpSpPr>
          <p:cNvPr id="16" name="Group 16"/>
          <p:cNvGrpSpPr>
            <a:grpSpLocks noChangeAspect="1"/>
          </p:cNvGrpSpPr>
          <p:nvPr/>
        </p:nvGrpSpPr>
        <p:grpSpPr>
          <a:xfrm rot="-6918595">
            <a:off x="-887952" y="-2256210"/>
            <a:ext cx="3393915" cy="5044715"/>
            <a:chOff x="0" y="0"/>
            <a:chExt cx="3175000" cy="4719320"/>
          </a:xfrm>
        </p:grpSpPr>
        <p:sp>
          <p:nvSpPr>
            <p:cNvPr id="17" name="Freeform 17"/>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9"/>
              <a:stretch>
                <a:fillRect l="-113593" r="-237551"/>
              </a:stretch>
            </a:blipFill>
          </p:spPr>
        </p:sp>
        <p:sp>
          <p:nvSpPr>
            <p:cNvPr id="18" name="Freeform 18"/>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10"/>
              <a:stretch>
                <a:fillRect l="-4322" t="-3535" r="-518"/>
              </a:stretch>
            </a:blipFill>
          </p:spPr>
        </p:sp>
      </p:grpSp>
      <p:sp>
        <p:nvSpPr>
          <p:cNvPr id="19" name="Freeform 19"/>
          <p:cNvSpPr/>
          <p:nvPr/>
        </p:nvSpPr>
        <p:spPr>
          <a:xfrm rot="10094455">
            <a:off x="14565718" y="-1170866"/>
            <a:ext cx="3944942" cy="3875906"/>
          </a:xfrm>
          <a:custGeom>
            <a:avLst/>
            <a:gdLst/>
            <a:ahLst/>
            <a:cxnLst/>
            <a:rect l="l" t="t" r="r" b="b"/>
            <a:pathLst>
              <a:path w="3944942" h="3875906">
                <a:moveTo>
                  <a:pt x="0" y="0"/>
                </a:moveTo>
                <a:lnTo>
                  <a:pt x="3944942" y="0"/>
                </a:lnTo>
                <a:lnTo>
                  <a:pt x="3944942" y="3875906"/>
                </a:lnTo>
                <a:lnTo>
                  <a:pt x="0" y="3875906"/>
                </a:lnTo>
                <a:lnTo>
                  <a:pt x="0" y="0"/>
                </a:lnTo>
                <a:close/>
              </a:path>
            </a:pathLst>
          </a:custGeom>
          <a:blipFill>
            <a:blip r:embed="rId11"/>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5658833" y="7527931"/>
            <a:ext cx="5816163" cy="40282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5"/>
            <a:stretch>
              <a:fillRect/>
            </a:stretch>
          </a:blipFill>
        </p:spPr>
      </p:sp>
      <p:sp>
        <p:nvSpPr>
          <p:cNvPr id="10" name="TextBox 10"/>
          <p:cNvSpPr txBox="1"/>
          <p:nvPr/>
        </p:nvSpPr>
        <p:spPr>
          <a:xfrm>
            <a:off x="3424093" y="438174"/>
            <a:ext cx="11439814" cy="1190576"/>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a:rPr>
              <a:t>Qi/Chi </a:t>
            </a:r>
          </a:p>
        </p:txBody>
      </p:sp>
      <p:sp>
        <p:nvSpPr>
          <p:cNvPr id="11" name="AutoShape 11"/>
          <p:cNvSpPr/>
          <p:nvPr/>
        </p:nvSpPr>
        <p:spPr>
          <a:xfrm>
            <a:off x="3424123" y="1647801"/>
            <a:ext cx="12690401" cy="20227"/>
          </a:xfrm>
          <a:prstGeom prst="line">
            <a:avLst/>
          </a:prstGeom>
          <a:ln w="38100" cap="flat">
            <a:solidFill>
              <a:srgbClr val="605048"/>
            </a:solidFill>
            <a:prstDash val="solid"/>
            <a:headEnd type="none" w="sm" len="sm"/>
            <a:tailEnd type="none" w="sm" len="sm"/>
          </a:ln>
        </p:spPr>
      </p:sp>
      <p:sp>
        <p:nvSpPr>
          <p:cNvPr id="12" name="TextBox 12"/>
          <p:cNvSpPr txBox="1"/>
          <p:nvPr/>
        </p:nvSpPr>
        <p:spPr>
          <a:xfrm>
            <a:off x="1871232" y="1821011"/>
            <a:ext cx="14788378" cy="8295877"/>
          </a:xfrm>
          <a:prstGeom prst="rect">
            <a:avLst/>
          </a:prstGeom>
        </p:spPr>
        <p:txBody>
          <a:bodyPr lIns="0" tIns="0" rIns="0" bIns="0" rtlCol="0" anchor="t">
            <a:spAutoFit/>
          </a:bodyPr>
          <a:lstStyle/>
          <a:p>
            <a:pPr algn="ctr">
              <a:lnSpc>
                <a:spcPts val="7397"/>
              </a:lnSpc>
            </a:pPr>
            <a:r>
              <a:rPr lang="en-US" sz="5284">
                <a:solidFill>
                  <a:srgbClr val="000000"/>
                </a:solidFill>
                <a:latin typeface="Glacial Indifference"/>
              </a:rPr>
              <a:t>Chi or qi is the cosmic vital energy that enables beings to survive and links them to the universe as a whole. Qi is the basic material of all that exists. It animates life and furnishes functional power of events. Qi is the root of the human body; its quality and movement determine human health. Qi can be discussed in terms of quantity, since having more means stronger metabolic function. It is considered as the foundation of body and life. </a:t>
            </a:r>
          </a:p>
        </p:txBody>
      </p:sp>
      <p:sp>
        <p:nvSpPr>
          <p:cNvPr id="13" name="Freeform 13"/>
          <p:cNvSpPr/>
          <p:nvPr/>
        </p:nvSpPr>
        <p:spPr>
          <a:xfrm>
            <a:off x="1137697" y="15701"/>
            <a:ext cx="16255448" cy="10271299"/>
          </a:xfrm>
          <a:custGeom>
            <a:avLst/>
            <a:gdLst/>
            <a:ahLst/>
            <a:cxnLst/>
            <a:rect l="l" t="t" r="r" b="b"/>
            <a:pathLst>
              <a:path w="16255448" h="10271299">
                <a:moveTo>
                  <a:pt x="0" y="0"/>
                </a:moveTo>
                <a:lnTo>
                  <a:pt x="16255448" y="0"/>
                </a:lnTo>
                <a:lnTo>
                  <a:pt x="16255448" y="10271299"/>
                </a:lnTo>
                <a:lnTo>
                  <a:pt x="0" y="10271299"/>
                </a:lnTo>
                <a:lnTo>
                  <a:pt x="0" y="0"/>
                </a:lnTo>
                <a:close/>
              </a:path>
            </a:pathLst>
          </a:custGeom>
          <a:blipFill>
            <a:blip r:embed="rId6">
              <a:alphaModFix amt="26000"/>
            </a:blip>
            <a:stretch>
              <a:fillRect/>
            </a:stretch>
          </a:blipFill>
        </p:spPr>
      </p:sp>
      <p:sp>
        <p:nvSpPr>
          <p:cNvPr id="14" name="Freeform 14"/>
          <p:cNvSpPr/>
          <p:nvPr/>
        </p:nvSpPr>
        <p:spPr>
          <a:xfrm rot="10094455">
            <a:off x="14565718" y="-1170866"/>
            <a:ext cx="3944942" cy="3875906"/>
          </a:xfrm>
          <a:custGeom>
            <a:avLst/>
            <a:gdLst/>
            <a:ahLst/>
            <a:cxnLst/>
            <a:rect l="l" t="t" r="r" b="b"/>
            <a:pathLst>
              <a:path w="3944942" h="3875906">
                <a:moveTo>
                  <a:pt x="0" y="0"/>
                </a:moveTo>
                <a:lnTo>
                  <a:pt x="3944942" y="0"/>
                </a:lnTo>
                <a:lnTo>
                  <a:pt x="3944942" y="3875906"/>
                </a:lnTo>
                <a:lnTo>
                  <a:pt x="0" y="3875906"/>
                </a:lnTo>
                <a:lnTo>
                  <a:pt x="0" y="0"/>
                </a:lnTo>
                <a:close/>
              </a:path>
            </a:pathLst>
          </a:custGeom>
          <a:blipFill>
            <a:blip r:embed="rId7"/>
            <a:stretch>
              <a:fillRect/>
            </a:stretch>
          </a:blipFill>
        </p:spPr>
      </p:sp>
      <p:grpSp>
        <p:nvGrpSpPr>
          <p:cNvPr id="15" name="Group 15"/>
          <p:cNvGrpSpPr>
            <a:grpSpLocks noChangeAspect="1"/>
          </p:cNvGrpSpPr>
          <p:nvPr/>
        </p:nvGrpSpPr>
        <p:grpSpPr>
          <a:xfrm rot="-6918595">
            <a:off x="-887952" y="-2256210"/>
            <a:ext cx="3393915" cy="5044715"/>
            <a:chOff x="0" y="0"/>
            <a:chExt cx="3175000" cy="4719320"/>
          </a:xfrm>
        </p:grpSpPr>
        <p:sp>
          <p:nvSpPr>
            <p:cNvPr id="16" name="Freeform 16"/>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8"/>
              <a:stretch>
                <a:fillRect l="-113593" r="-237551"/>
              </a:stretch>
            </a:blipFill>
          </p:spPr>
        </p:sp>
        <p:sp>
          <p:nvSpPr>
            <p:cNvPr id="17" name="Freeform 17"/>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9"/>
              <a:stretch>
                <a:fillRect l="-4322" t="-3535" r="-518"/>
              </a:stretch>
            </a:blipFill>
          </p:spPr>
        </p:sp>
      </p:grpSp>
      <p:sp>
        <p:nvSpPr>
          <p:cNvPr id="18" name="Freeform 18"/>
          <p:cNvSpPr/>
          <p:nvPr/>
        </p:nvSpPr>
        <p:spPr>
          <a:xfrm rot="-1096658">
            <a:off x="16790618" y="6359561"/>
            <a:ext cx="2994765" cy="5019633"/>
          </a:xfrm>
          <a:custGeom>
            <a:avLst/>
            <a:gdLst/>
            <a:ahLst/>
            <a:cxnLst/>
            <a:rect l="l" t="t" r="r" b="b"/>
            <a:pathLst>
              <a:path w="2994765" h="5019633">
                <a:moveTo>
                  <a:pt x="0" y="0"/>
                </a:moveTo>
                <a:lnTo>
                  <a:pt x="2994764" y="0"/>
                </a:lnTo>
                <a:lnTo>
                  <a:pt x="2994764" y="5019633"/>
                </a:lnTo>
                <a:lnTo>
                  <a:pt x="0" y="5019633"/>
                </a:lnTo>
                <a:lnTo>
                  <a:pt x="0" y="0"/>
                </a:lnTo>
                <a:close/>
              </a:path>
            </a:pathLst>
          </a:custGeom>
          <a:blipFill>
            <a:blip r:embed="rId10"/>
            <a:stretch>
              <a:fillRect l="-4893" r="-4893"/>
            </a:stretch>
          </a:blipFill>
        </p:spPr>
      </p:sp>
      <p:sp>
        <p:nvSpPr>
          <p:cNvPr id="19" name="Freeform 19"/>
          <p:cNvSpPr/>
          <p:nvPr/>
        </p:nvSpPr>
        <p:spPr>
          <a:xfrm>
            <a:off x="-1318160" y="7941449"/>
            <a:ext cx="3085952" cy="3201195"/>
          </a:xfrm>
          <a:custGeom>
            <a:avLst/>
            <a:gdLst/>
            <a:ahLst/>
            <a:cxnLst/>
            <a:rect l="l" t="t" r="r" b="b"/>
            <a:pathLst>
              <a:path w="3085952" h="3201195">
                <a:moveTo>
                  <a:pt x="0" y="0"/>
                </a:moveTo>
                <a:lnTo>
                  <a:pt x="3085952" y="0"/>
                </a:lnTo>
                <a:lnTo>
                  <a:pt x="3085952" y="3201195"/>
                </a:lnTo>
                <a:lnTo>
                  <a:pt x="0" y="3201195"/>
                </a:lnTo>
                <a:lnTo>
                  <a:pt x="0" y="0"/>
                </a:lnTo>
                <a:close/>
              </a:path>
            </a:pathLst>
          </a:custGeom>
          <a:blipFill>
            <a:blip r:embed="rId11"/>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600693">
            <a:off x="15658833" y="7527931"/>
            <a:ext cx="5816163" cy="40282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8993439">
            <a:off x="-4226242" y="1052236"/>
            <a:ext cx="5816163" cy="4028232"/>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a:off x="809005" y="-2346261"/>
            <a:ext cx="16912832" cy="15671945"/>
          </a:xfrm>
          <a:custGeom>
            <a:avLst/>
            <a:gdLst/>
            <a:ahLst/>
            <a:cxnLst/>
            <a:rect l="l" t="t" r="r" b="b"/>
            <a:pathLst>
              <a:path w="16912832" h="15671945">
                <a:moveTo>
                  <a:pt x="0" y="0"/>
                </a:moveTo>
                <a:lnTo>
                  <a:pt x="16912832" y="0"/>
                </a:lnTo>
                <a:lnTo>
                  <a:pt x="16912832" y="15671945"/>
                </a:lnTo>
                <a:lnTo>
                  <a:pt x="0" y="15671945"/>
                </a:lnTo>
                <a:lnTo>
                  <a:pt x="0" y="0"/>
                </a:lnTo>
                <a:close/>
              </a:path>
            </a:pathLst>
          </a:custGeom>
          <a:blipFill>
            <a:blip r:embed="rId5"/>
            <a:stretch>
              <a:fillRect/>
            </a:stretch>
          </a:blipFill>
        </p:spPr>
      </p:sp>
      <p:sp>
        <p:nvSpPr>
          <p:cNvPr id="10" name="Freeform 10"/>
          <p:cNvSpPr/>
          <p:nvPr/>
        </p:nvSpPr>
        <p:spPr>
          <a:xfrm rot="-1096658">
            <a:off x="16035607" y="19582051"/>
            <a:ext cx="2994765" cy="5019633"/>
          </a:xfrm>
          <a:custGeom>
            <a:avLst/>
            <a:gdLst/>
            <a:ahLst/>
            <a:cxnLst/>
            <a:rect l="l" t="t" r="r" b="b"/>
            <a:pathLst>
              <a:path w="2994765" h="5019633">
                <a:moveTo>
                  <a:pt x="0" y="0"/>
                </a:moveTo>
                <a:lnTo>
                  <a:pt x="2994764" y="0"/>
                </a:lnTo>
                <a:lnTo>
                  <a:pt x="2994764" y="5019633"/>
                </a:lnTo>
                <a:lnTo>
                  <a:pt x="0" y="5019633"/>
                </a:lnTo>
                <a:lnTo>
                  <a:pt x="0" y="0"/>
                </a:lnTo>
                <a:close/>
              </a:path>
            </a:pathLst>
          </a:custGeom>
          <a:blipFill>
            <a:blip r:embed="rId6"/>
            <a:stretch>
              <a:fillRect l="-4893" r="-4893"/>
            </a:stretch>
          </a:blipFill>
        </p:spPr>
      </p:sp>
      <p:sp>
        <p:nvSpPr>
          <p:cNvPr id="11" name="TextBox 11"/>
          <p:cNvSpPr txBox="1"/>
          <p:nvPr/>
        </p:nvSpPr>
        <p:spPr>
          <a:xfrm>
            <a:off x="3424093" y="438174"/>
            <a:ext cx="11439814" cy="1190576"/>
          </a:xfrm>
          <a:prstGeom prst="rect">
            <a:avLst/>
          </a:prstGeom>
        </p:spPr>
        <p:txBody>
          <a:bodyPr lIns="0" tIns="0" rIns="0" bIns="0" rtlCol="0" anchor="t">
            <a:spAutoFit/>
          </a:bodyPr>
          <a:lstStyle/>
          <a:p>
            <a:pPr marL="0" lvl="0" indent="0" algn="ctr">
              <a:lnSpc>
                <a:spcPts val="9481"/>
              </a:lnSpc>
            </a:pPr>
            <a:r>
              <a:rPr lang="en-US" sz="7901" spc="355">
                <a:solidFill>
                  <a:srgbClr val="000000"/>
                </a:solidFill>
                <a:latin typeface="Carelia"/>
              </a:rPr>
              <a:t>Qi/Chi </a:t>
            </a:r>
          </a:p>
        </p:txBody>
      </p:sp>
      <p:sp>
        <p:nvSpPr>
          <p:cNvPr id="12" name="AutoShape 12"/>
          <p:cNvSpPr/>
          <p:nvPr/>
        </p:nvSpPr>
        <p:spPr>
          <a:xfrm>
            <a:off x="3424123" y="1647801"/>
            <a:ext cx="12690401" cy="20227"/>
          </a:xfrm>
          <a:prstGeom prst="line">
            <a:avLst/>
          </a:prstGeom>
          <a:ln w="38100" cap="flat">
            <a:solidFill>
              <a:srgbClr val="605048"/>
            </a:solidFill>
            <a:prstDash val="solid"/>
            <a:headEnd type="none" w="sm" len="sm"/>
            <a:tailEnd type="none" w="sm" len="sm"/>
          </a:ln>
        </p:spPr>
      </p:sp>
      <p:sp>
        <p:nvSpPr>
          <p:cNvPr id="13" name="TextBox 13"/>
          <p:cNvSpPr txBox="1"/>
          <p:nvPr/>
        </p:nvSpPr>
        <p:spPr>
          <a:xfrm>
            <a:off x="1784253" y="1737834"/>
            <a:ext cx="14962335" cy="8549166"/>
          </a:xfrm>
          <a:prstGeom prst="rect">
            <a:avLst/>
          </a:prstGeom>
        </p:spPr>
        <p:txBody>
          <a:bodyPr lIns="0" tIns="0" rIns="0" bIns="0" rtlCol="0" anchor="t">
            <a:spAutoFit/>
          </a:bodyPr>
          <a:lstStyle/>
          <a:p>
            <a:pPr algn="ctr">
              <a:lnSpc>
                <a:spcPts val="6852"/>
              </a:lnSpc>
            </a:pPr>
            <a:r>
              <a:rPr lang="en-US" sz="4894">
                <a:solidFill>
                  <a:srgbClr val="000000"/>
                </a:solidFill>
                <a:latin typeface="Glacial Indifference"/>
              </a:rPr>
              <a:t>Human life is the accumulation of qi; death is its dispersal. After receiving a core potential of primordial qi at birth, people throughout life need to sustain it. They do so by drawing postnatal qi into the body from air and food, as well as from other people through sexual, emotional, and social interaction. But they also lose qi through breathing bad air, overburdening their bodies with food and drink, and getting involved in negative emotions and excessive sexual or social interactions.</a:t>
            </a:r>
          </a:p>
        </p:txBody>
      </p:sp>
      <p:sp>
        <p:nvSpPr>
          <p:cNvPr id="14" name="Freeform 14"/>
          <p:cNvSpPr/>
          <p:nvPr/>
        </p:nvSpPr>
        <p:spPr>
          <a:xfrm>
            <a:off x="1277541" y="15701"/>
            <a:ext cx="16255448" cy="10271299"/>
          </a:xfrm>
          <a:custGeom>
            <a:avLst/>
            <a:gdLst/>
            <a:ahLst/>
            <a:cxnLst/>
            <a:rect l="l" t="t" r="r" b="b"/>
            <a:pathLst>
              <a:path w="16255448" h="10271299">
                <a:moveTo>
                  <a:pt x="0" y="0"/>
                </a:moveTo>
                <a:lnTo>
                  <a:pt x="16255448" y="0"/>
                </a:lnTo>
                <a:lnTo>
                  <a:pt x="16255448" y="10271299"/>
                </a:lnTo>
                <a:lnTo>
                  <a:pt x="0" y="10271299"/>
                </a:lnTo>
                <a:lnTo>
                  <a:pt x="0" y="0"/>
                </a:lnTo>
                <a:close/>
              </a:path>
            </a:pathLst>
          </a:custGeom>
          <a:blipFill>
            <a:blip r:embed="rId7">
              <a:alphaModFix amt="28000"/>
            </a:blip>
            <a:stretch>
              <a:fillRect/>
            </a:stretch>
          </a:blipFill>
        </p:spPr>
      </p:sp>
      <p:grpSp>
        <p:nvGrpSpPr>
          <p:cNvPr id="15" name="Group 15"/>
          <p:cNvGrpSpPr>
            <a:grpSpLocks noChangeAspect="1"/>
          </p:cNvGrpSpPr>
          <p:nvPr/>
        </p:nvGrpSpPr>
        <p:grpSpPr>
          <a:xfrm rot="-6918595">
            <a:off x="-887952" y="-2256210"/>
            <a:ext cx="3393915" cy="5044715"/>
            <a:chOff x="0" y="0"/>
            <a:chExt cx="3175000" cy="4719320"/>
          </a:xfrm>
        </p:grpSpPr>
        <p:sp>
          <p:nvSpPr>
            <p:cNvPr id="16" name="Freeform 16"/>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8"/>
              <a:stretch>
                <a:fillRect l="-113593" r="-237551"/>
              </a:stretch>
            </a:blipFill>
          </p:spPr>
        </p:sp>
        <p:sp>
          <p:nvSpPr>
            <p:cNvPr id="17" name="Freeform 17"/>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9"/>
              <a:stretch>
                <a:fillRect l="-4322" t="-3535" r="-518"/>
              </a:stretch>
            </a:blipFill>
          </p:spPr>
        </p:sp>
      </p:grpSp>
      <p:sp>
        <p:nvSpPr>
          <p:cNvPr id="18" name="Freeform 18"/>
          <p:cNvSpPr/>
          <p:nvPr/>
        </p:nvSpPr>
        <p:spPr>
          <a:xfrm>
            <a:off x="-514276" y="7657703"/>
            <a:ext cx="3085952" cy="3201195"/>
          </a:xfrm>
          <a:custGeom>
            <a:avLst/>
            <a:gdLst/>
            <a:ahLst/>
            <a:cxnLst/>
            <a:rect l="l" t="t" r="r" b="b"/>
            <a:pathLst>
              <a:path w="3085952" h="3201195">
                <a:moveTo>
                  <a:pt x="0" y="0"/>
                </a:moveTo>
                <a:lnTo>
                  <a:pt x="3085952" y="0"/>
                </a:lnTo>
                <a:lnTo>
                  <a:pt x="3085952" y="3201194"/>
                </a:lnTo>
                <a:lnTo>
                  <a:pt x="0" y="3201194"/>
                </a:lnTo>
                <a:lnTo>
                  <a:pt x="0" y="0"/>
                </a:lnTo>
                <a:close/>
              </a:path>
            </a:pathLst>
          </a:custGeom>
          <a:blipFill>
            <a:blip r:embed="rId10"/>
            <a:stretch>
              <a:fillRect/>
            </a:stretch>
          </a:blipFill>
        </p:spPr>
      </p:sp>
      <p:sp>
        <p:nvSpPr>
          <p:cNvPr id="19" name="Freeform 19"/>
          <p:cNvSpPr/>
          <p:nvPr/>
        </p:nvSpPr>
        <p:spPr>
          <a:xfrm rot="10094455">
            <a:off x="14565718" y="-1170866"/>
            <a:ext cx="3944942" cy="3875906"/>
          </a:xfrm>
          <a:custGeom>
            <a:avLst/>
            <a:gdLst/>
            <a:ahLst/>
            <a:cxnLst/>
            <a:rect l="l" t="t" r="r" b="b"/>
            <a:pathLst>
              <a:path w="3944942" h="3875906">
                <a:moveTo>
                  <a:pt x="0" y="0"/>
                </a:moveTo>
                <a:lnTo>
                  <a:pt x="3944942" y="0"/>
                </a:lnTo>
                <a:lnTo>
                  <a:pt x="3944942" y="3875906"/>
                </a:lnTo>
                <a:lnTo>
                  <a:pt x="0" y="3875906"/>
                </a:lnTo>
                <a:lnTo>
                  <a:pt x="0" y="0"/>
                </a:lnTo>
                <a:close/>
              </a:path>
            </a:pathLst>
          </a:custGeom>
          <a:blipFill>
            <a:blip r:embed="rId11"/>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44" b="-9244"/>
            </a:stretch>
          </a:blipFill>
        </p:spPr>
      </p:sp>
      <p:sp>
        <p:nvSpPr>
          <p:cNvPr id="3" name="Freeform 3"/>
          <p:cNvSpPr/>
          <p:nvPr/>
        </p:nvSpPr>
        <p:spPr>
          <a:xfrm>
            <a:off x="650128" y="656365"/>
            <a:ext cx="9581922" cy="9815861"/>
          </a:xfrm>
          <a:custGeom>
            <a:avLst/>
            <a:gdLst/>
            <a:ahLst/>
            <a:cxnLst/>
            <a:rect l="l" t="t" r="r" b="b"/>
            <a:pathLst>
              <a:path w="9581922" h="9815861">
                <a:moveTo>
                  <a:pt x="0" y="0"/>
                </a:moveTo>
                <a:lnTo>
                  <a:pt x="9581922" y="0"/>
                </a:lnTo>
                <a:lnTo>
                  <a:pt x="9581922" y="9815861"/>
                </a:lnTo>
                <a:lnTo>
                  <a:pt x="0" y="9815861"/>
                </a:lnTo>
                <a:lnTo>
                  <a:pt x="0" y="0"/>
                </a:lnTo>
                <a:close/>
              </a:path>
            </a:pathLst>
          </a:custGeom>
          <a:blipFill>
            <a:blip r:embed="rId3">
              <a:alphaModFix amt="63000"/>
            </a:blip>
            <a:stretch>
              <a:fillRect l="-108131" t="-72651" r="-1495" b="-7935"/>
            </a:stretch>
          </a:blipFill>
        </p:spPr>
      </p:sp>
      <p:sp>
        <p:nvSpPr>
          <p:cNvPr id="4" name="Freeform 4"/>
          <p:cNvSpPr/>
          <p:nvPr/>
        </p:nvSpPr>
        <p:spPr>
          <a:xfrm>
            <a:off x="15956366" y="7585040"/>
            <a:ext cx="3793190" cy="4626825"/>
          </a:xfrm>
          <a:custGeom>
            <a:avLst/>
            <a:gdLst/>
            <a:ahLst/>
            <a:cxnLst/>
            <a:rect l="l" t="t" r="r" b="b"/>
            <a:pathLst>
              <a:path w="3793190" h="4626825">
                <a:moveTo>
                  <a:pt x="0" y="0"/>
                </a:moveTo>
                <a:lnTo>
                  <a:pt x="3793190" y="0"/>
                </a:lnTo>
                <a:lnTo>
                  <a:pt x="3793190" y="4626825"/>
                </a:lnTo>
                <a:lnTo>
                  <a:pt x="0" y="4626825"/>
                </a:lnTo>
                <a:lnTo>
                  <a:pt x="0" y="0"/>
                </a:lnTo>
                <a:close/>
              </a:path>
            </a:pathLst>
          </a:custGeom>
          <a:blipFill>
            <a:blip r:embed="rId4"/>
            <a:stretch>
              <a:fillRect/>
            </a:stretch>
          </a:blipFill>
        </p:spPr>
      </p:sp>
      <p:sp>
        <p:nvSpPr>
          <p:cNvPr id="5" name="TextBox 5"/>
          <p:cNvSpPr txBox="1"/>
          <p:nvPr/>
        </p:nvSpPr>
        <p:spPr>
          <a:xfrm>
            <a:off x="10643633" y="2377865"/>
            <a:ext cx="6615667" cy="6239510"/>
          </a:xfrm>
          <a:prstGeom prst="rect">
            <a:avLst/>
          </a:prstGeom>
        </p:spPr>
        <p:txBody>
          <a:bodyPr lIns="0" tIns="0" rIns="0" bIns="0" rtlCol="0" anchor="t">
            <a:spAutoFit/>
          </a:bodyPr>
          <a:lstStyle/>
          <a:p>
            <a:pPr algn="ctr">
              <a:lnSpc>
                <a:spcPts val="9940"/>
              </a:lnSpc>
            </a:pPr>
            <a:r>
              <a:rPr lang="en-US" sz="7100" spc="355">
                <a:solidFill>
                  <a:srgbClr val="000000"/>
                </a:solidFill>
                <a:latin typeface="TAN Kindred"/>
              </a:rPr>
              <a:t>TAO AS THE ORIGIN OF ALL BEINGS </a:t>
            </a:r>
          </a:p>
        </p:txBody>
      </p:sp>
      <p:sp>
        <p:nvSpPr>
          <p:cNvPr id="6" name="TextBox 6"/>
          <p:cNvSpPr txBox="1"/>
          <p:nvPr/>
        </p:nvSpPr>
        <p:spPr>
          <a:xfrm>
            <a:off x="921283" y="962025"/>
            <a:ext cx="8883560" cy="8416011"/>
          </a:xfrm>
          <a:prstGeom prst="rect">
            <a:avLst/>
          </a:prstGeom>
        </p:spPr>
        <p:txBody>
          <a:bodyPr lIns="0" tIns="0" rIns="0" bIns="0" rtlCol="0" anchor="t">
            <a:spAutoFit/>
          </a:bodyPr>
          <a:lstStyle/>
          <a:p>
            <a:pPr algn="ctr">
              <a:lnSpc>
                <a:spcPts val="4425"/>
              </a:lnSpc>
            </a:pPr>
            <a:r>
              <a:rPr lang="en-US" sz="3160">
                <a:solidFill>
                  <a:srgbClr val="000000"/>
                </a:solidFill>
                <a:latin typeface="Glacial Indifference"/>
              </a:rPr>
              <a:t>Unlike the Abrahamic religions, Daoism does not have a God, for Daoists believe that the universe originated from the Dao, which created and controls the universe and distantly guides things on their way. However, the Dao itself is not God and is not worshipped by the Daoists. Instead, they worship deities, who are gods of a particular role, and they traditionally worship Laozi not only as the first god of Daoism but also as the representation of the Dao. Most of the deities worshipped by the Daoists were borrowed from other cultures, but they are within the universe and are subject to the Dao. The Daoist pantheon has often been described as a divine administration which reflects the secular governments of Imperial China.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44" b="-9244"/>
            </a:stretch>
          </a:blipFill>
        </p:spPr>
      </p:sp>
      <p:sp>
        <p:nvSpPr>
          <p:cNvPr id="3" name="Freeform 3"/>
          <p:cNvSpPr/>
          <p:nvPr/>
        </p:nvSpPr>
        <p:spPr>
          <a:xfrm>
            <a:off x="650128" y="656365"/>
            <a:ext cx="9581922" cy="9815861"/>
          </a:xfrm>
          <a:custGeom>
            <a:avLst/>
            <a:gdLst/>
            <a:ahLst/>
            <a:cxnLst/>
            <a:rect l="l" t="t" r="r" b="b"/>
            <a:pathLst>
              <a:path w="9581922" h="9815861">
                <a:moveTo>
                  <a:pt x="0" y="0"/>
                </a:moveTo>
                <a:lnTo>
                  <a:pt x="9581922" y="0"/>
                </a:lnTo>
                <a:lnTo>
                  <a:pt x="9581922" y="9815861"/>
                </a:lnTo>
                <a:lnTo>
                  <a:pt x="0" y="9815861"/>
                </a:lnTo>
                <a:lnTo>
                  <a:pt x="0" y="0"/>
                </a:lnTo>
                <a:close/>
              </a:path>
            </a:pathLst>
          </a:custGeom>
          <a:blipFill>
            <a:blip r:embed="rId3">
              <a:alphaModFix amt="63000"/>
            </a:blip>
            <a:stretch>
              <a:fillRect l="-108131" t="-72651" r="-1495" b="-7935"/>
            </a:stretch>
          </a:blipFill>
        </p:spPr>
      </p:sp>
      <p:sp>
        <p:nvSpPr>
          <p:cNvPr id="4" name="Freeform 4"/>
          <p:cNvSpPr/>
          <p:nvPr/>
        </p:nvSpPr>
        <p:spPr>
          <a:xfrm>
            <a:off x="15956366" y="7585040"/>
            <a:ext cx="3793190" cy="4626825"/>
          </a:xfrm>
          <a:custGeom>
            <a:avLst/>
            <a:gdLst/>
            <a:ahLst/>
            <a:cxnLst/>
            <a:rect l="l" t="t" r="r" b="b"/>
            <a:pathLst>
              <a:path w="3793190" h="4626825">
                <a:moveTo>
                  <a:pt x="0" y="0"/>
                </a:moveTo>
                <a:lnTo>
                  <a:pt x="3793190" y="0"/>
                </a:lnTo>
                <a:lnTo>
                  <a:pt x="3793190" y="4626825"/>
                </a:lnTo>
                <a:lnTo>
                  <a:pt x="0" y="4626825"/>
                </a:lnTo>
                <a:lnTo>
                  <a:pt x="0" y="0"/>
                </a:lnTo>
                <a:close/>
              </a:path>
            </a:pathLst>
          </a:custGeom>
          <a:blipFill>
            <a:blip r:embed="rId4"/>
            <a:stretch>
              <a:fillRect/>
            </a:stretch>
          </a:blipFill>
        </p:spPr>
      </p:sp>
      <p:sp>
        <p:nvSpPr>
          <p:cNvPr id="5" name="TextBox 5"/>
          <p:cNvSpPr txBox="1"/>
          <p:nvPr/>
        </p:nvSpPr>
        <p:spPr>
          <a:xfrm>
            <a:off x="10643633" y="2377865"/>
            <a:ext cx="6615667" cy="6239510"/>
          </a:xfrm>
          <a:prstGeom prst="rect">
            <a:avLst/>
          </a:prstGeom>
        </p:spPr>
        <p:txBody>
          <a:bodyPr lIns="0" tIns="0" rIns="0" bIns="0" rtlCol="0" anchor="t">
            <a:spAutoFit/>
          </a:bodyPr>
          <a:lstStyle/>
          <a:p>
            <a:pPr algn="ctr">
              <a:lnSpc>
                <a:spcPts val="9940"/>
              </a:lnSpc>
            </a:pPr>
            <a:r>
              <a:rPr lang="en-US" sz="7100" spc="355">
                <a:solidFill>
                  <a:srgbClr val="000000"/>
                </a:solidFill>
                <a:latin typeface="TAN Kindred"/>
              </a:rPr>
              <a:t>TAO AS THE ORIGIN OF ALL BEINGS </a:t>
            </a:r>
          </a:p>
        </p:txBody>
      </p:sp>
      <p:sp>
        <p:nvSpPr>
          <p:cNvPr id="6" name="TextBox 6"/>
          <p:cNvSpPr txBox="1"/>
          <p:nvPr/>
        </p:nvSpPr>
        <p:spPr>
          <a:xfrm>
            <a:off x="813888" y="962025"/>
            <a:ext cx="9254401" cy="8179117"/>
          </a:xfrm>
          <a:prstGeom prst="rect">
            <a:avLst/>
          </a:prstGeom>
        </p:spPr>
        <p:txBody>
          <a:bodyPr lIns="0" tIns="0" rIns="0" bIns="0" rtlCol="0" anchor="t">
            <a:spAutoFit/>
          </a:bodyPr>
          <a:lstStyle/>
          <a:p>
            <a:pPr algn="ctr">
              <a:lnSpc>
                <a:spcPts val="4610"/>
              </a:lnSpc>
            </a:pPr>
            <a:r>
              <a:rPr lang="en-US" sz="3292">
                <a:solidFill>
                  <a:srgbClr val="000000"/>
                </a:solidFill>
                <a:latin typeface="Glacial Indifference"/>
              </a:rPr>
              <a:t>However, some believe that it is the other way around that the secular administrations are just reflections of the divine administration (Fairbank and Reischauer 1989). For the Daoists, the Dao possesses heavenly qualities, is mysterious, indescribable, lies under the surface of sense perception, and unifies obvious opposites on a different level. Daoists also believe that the Dao can only be found in silence since it is heavenly and beyond change. For the Daoists, God is found inside us, in the thoughtful emptiness from which all power and life originates in all directions; it is the "Nothing" within all of us where all our energy comes from.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275401">
            <a:off x="3222365" y="963515"/>
            <a:ext cx="12070546" cy="8359971"/>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2183834">
            <a:off x="2786027" y="2157359"/>
            <a:ext cx="9169826" cy="6350954"/>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9" name="Group 9"/>
          <p:cNvGrpSpPr>
            <a:grpSpLocks noChangeAspect="1"/>
          </p:cNvGrpSpPr>
          <p:nvPr/>
        </p:nvGrpSpPr>
        <p:grpSpPr>
          <a:xfrm rot="-10101156">
            <a:off x="10789186" y="1079477"/>
            <a:ext cx="4921956" cy="7315995"/>
            <a:chOff x="0" y="0"/>
            <a:chExt cx="3175000" cy="4719320"/>
          </a:xfrm>
        </p:grpSpPr>
        <p:sp>
          <p:nvSpPr>
            <p:cNvPr id="10" name="Freeform 10"/>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6"/>
              <a:stretch>
                <a:fillRect l="-113593" r="-237551"/>
              </a:stretch>
            </a:blipFill>
          </p:spPr>
        </p:sp>
        <p:sp>
          <p:nvSpPr>
            <p:cNvPr id="11" name="Freeform 11"/>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7"/>
              <a:stretch>
                <a:fillRect l="-4322" t="-3535" r="-518"/>
              </a:stretch>
            </a:blipFill>
          </p:spPr>
        </p:sp>
      </p:grpSp>
      <p:sp>
        <p:nvSpPr>
          <p:cNvPr id="12" name="Freeform 12"/>
          <p:cNvSpPr/>
          <p:nvPr/>
        </p:nvSpPr>
        <p:spPr>
          <a:xfrm rot="-296991">
            <a:off x="3166409" y="2306459"/>
            <a:ext cx="12128005" cy="7794293"/>
          </a:xfrm>
          <a:custGeom>
            <a:avLst/>
            <a:gdLst/>
            <a:ahLst/>
            <a:cxnLst/>
            <a:rect l="l" t="t" r="r" b="b"/>
            <a:pathLst>
              <a:path w="12128005" h="7794293">
                <a:moveTo>
                  <a:pt x="0" y="0"/>
                </a:moveTo>
                <a:lnTo>
                  <a:pt x="12128005" y="0"/>
                </a:lnTo>
                <a:lnTo>
                  <a:pt x="12128005" y="7794293"/>
                </a:lnTo>
                <a:lnTo>
                  <a:pt x="0" y="7794293"/>
                </a:lnTo>
                <a:lnTo>
                  <a:pt x="0" y="0"/>
                </a:lnTo>
                <a:close/>
              </a:path>
            </a:pathLst>
          </a:custGeom>
          <a:blipFill>
            <a:blip r:embed="rId8"/>
            <a:stretch>
              <a:fillRect/>
            </a:stretch>
          </a:blipFill>
        </p:spPr>
      </p:sp>
      <p:sp>
        <p:nvSpPr>
          <p:cNvPr id="13" name="Freeform 13"/>
          <p:cNvSpPr/>
          <p:nvPr/>
        </p:nvSpPr>
        <p:spPr>
          <a:xfrm rot="-2700000">
            <a:off x="-3021635" y="2042349"/>
            <a:ext cx="5117166" cy="1272895"/>
          </a:xfrm>
          <a:custGeom>
            <a:avLst/>
            <a:gdLst/>
            <a:ahLst/>
            <a:cxnLst/>
            <a:rect l="l" t="t" r="r" b="b"/>
            <a:pathLst>
              <a:path w="5117166" h="1272895">
                <a:moveTo>
                  <a:pt x="0" y="0"/>
                </a:moveTo>
                <a:lnTo>
                  <a:pt x="5117167" y="0"/>
                </a:lnTo>
                <a:lnTo>
                  <a:pt x="5117167" y="1272895"/>
                </a:lnTo>
                <a:lnTo>
                  <a:pt x="0" y="1272895"/>
                </a:lnTo>
                <a:lnTo>
                  <a:pt x="0" y="0"/>
                </a:lnTo>
                <a:close/>
              </a:path>
            </a:pathLst>
          </a:custGeom>
          <a:blipFill>
            <a:blip r:embed="rId9"/>
            <a:stretch>
              <a:fillRect/>
            </a:stretch>
          </a:blipFill>
        </p:spPr>
      </p:sp>
      <p:sp>
        <p:nvSpPr>
          <p:cNvPr id="14" name="Freeform 14"/>
          <p:cNvSpPr/>
          <p:nvPr/>
        </p:nvSpPr>
        <p:spPr>
          <a:xfrm rot="-3569674">
            <a:off x="-2435523" y="-1078537"/>
            <a:ext cx="3944942" cy="3875906"/>
          </a:xfrm>
          <a:custGeom>
            <a:avLst/>
            <a:gdLst/>
            <a:ahLst/>
            <a:cxnLst/>
            <a:rect l="l" t="t" r="r" b="b"/>
            <a:pathLst>
              <a:path w="3944942" h="3875906">
                <a:moveTo>
                  <a:pt x="0" y="0"/>
                </a:moveTo>
                <a:lnTo>
                  <a:pt x="3944943" y="0"/>
                </a:lnTo>
                <a:lnTo>
                  <a:pt x="3944943" y="3875906"/>
                </a:lnTo>
                <a:lnTo>
                  <a:pt x="0" y="3875906"/>
                </a:lnTo>
                <a:lnTo>
                  <a:pt x="0" y="0"/>
                </a:lnTo>
                <a:close/>
              </a:path>
            </a:pathLst>
          </a:custGeom>
          <a:blipFill>
            <a:blip r:embed="rId10"/>
            <a:stretch>
              <a:fillRect/>
            </a:stretch>
          </a:blipFill>
        </p:spPr>
      </p:sp>
      <p:sp>
        <p:nvSpPr>
          <p:cNvPr id="15" name="Freeform 15"/>
          <p:cNvSpPr/>
          <p:nvPr/>
        </p:nvSpPr>
        <p:spPr>
          <a:xfrm rot="1025603">
            <a:off x="-1458512" y="7218919"/>
            <a:ext cx="4019186" cy="6136162"/>
          </a:xfrm>
          <a:custGeom>
            <a:avLst/>
            <a:gdLst/>
            <a:ahLst/>
            <a:cxnLst/>
            <a:rect l="l" t="t" r="r" b="b"/>
            <a:pathLst>
              <a:path w="4019186" h="6136162">
                <a:moveTo>
                  <a:pt x="0" y="0"/>
                </a:moveTo>
                <a:lnTo>
                  <a:pt x="4019186" y="0"/>
                </a:lnTo>
                <a:lnTo>
                  <a:pt x="4019186" y="6136162"/>
                </a:lnTo>
                <a:lnTo>
                  <a:pt x="0" y="6136162"/>
                </a:lnTo>
                <a:lnTo>
                  <a:pt x="0" y="0"/>
                </a:lnTo>
                <a:close/>
              </a:path>
            </a:pathLst>
          </a:custGeom>
          <a:blipFill>
            <a:blip r:embed="rId11"/>
            <a:stretch>
              <a:fillRect/>
            </a:stretch>
          </a:blipFill>
        </p:spPr>
      </p:sp>
      <p:sp>
        <p:nvSpPr>
          <p:cNvPr id="16" name="Freeform 16"/>
          <p:cNvSpPr/>
          <p:nvPr/>
        </p:nvSpPr>
        <p:spPr>
          <a:xfrm>
            <a:off x="15623574" y="7528621"/>
            <a:ext cx="3318508" cy="4047821"/>
          </a:xfrm>
          <a:custGeom>
            <a:avLst/>
            <a:gdLst/>
            <a:ahLst/>
            <a:cxnLst/>
            <a:rect l="l" t="t" r="r" b="b"/>
            <a:pathLst>
              <a:path w="3318508" h="4047821">
                <a:moveTo>
                  <a:pt x="0" y="0"/>
                </a:moveTo>
                <a:lnTo>
                  <a:pt x="3318509" y="0"/>
                </a:lnTo>
                <a:lnTo>
                  <a:pt x="3318509" y="4047821"/>
                </a:lnTo>
                <a:lnTo>
                  <a:pt x="0" y="4047821"/>
                </a:lnTo>
                <a:lnTo>
                  <a:pt x="0" y="0"/>
                </a:lnTo>
                <a:close/>
              </a:path>
            </a:pathLst>
          </a:custGeom>
          <a:blipFill>
            <a:blip r:embed="rId12"/>
            <a:stretch>
              <a:fillRect/>
            </a:stretch>
          </a:blipFill>
        </p:spPr>
      </p:sp>
      <p:sp>
        <p:nvSpPr>
          <p:cNvPr id="17" name="Freeform 17"/>
          <p:cNvSpPr/>
          <p:nvPr/>
        </p:nvSpPr>
        <p:spPr>
          <a:xfrm rot="27259">
            <a:off x="8362120" y="1566278"/>
            <a:ext cx="891928" cy="908972"/>
          </a:xfrm>
          <a:custGeom>
            <a:avLst/>
            <a:gdLst/>
            <a:ahLst/>
            <a:cxnLst/>
            <a:rect l="l" t="t" r="r" b="b"/>
            <a:pathLst>
              <a:path w="891928" h="908972">
                <a:moveTo>
                  <a:pt x="0" y="0"/>
                </a:moveTo>
                <a:lnTo>
                  <a:pt x="891929" y="0"/>
                </a:lnTo>
                <a:lnTo>
                  <a:pt x="891929" y="908971"/>
                </a:lnTo>
                <a:lnTo>
                  <a:pt x="0" y="908971"/>
                </a:lnTo>
                <a:lnTo>
                  <a:pt x="0" y="0"/>
                </a:lnTo>
                <a:close/>
              </a:path>
            </a:pathLst>
          </a:custGeom>
          <a:blipFill>
            <a:blip r:embed="rId13"/>
            <a:stretch>
              <a:fillRect/>
            </a:stretch>
          </a:blipFill>
        </p:spPr>
      </p:sp>
      <p:sp>
        <p:nvSpPr>
          <p:cNvPr id="18" name="Freeform 18"/>
          <p:cNvSpPr/>
          <p:nvPr/>
        </p:nvSpPr>
        <p:spPr>
          <a:xfrm rot="-266374">
            <a:off x="3476949" y="2710586"/>
            <a:ext cx="11561379" cy="6986039"/>
          </a:xfrm>
          <a:custGeom>
            <a:avLst/>
            <a:gdLst/>
            <a:ahLst/>
            <a:cxnLst/>
            <a:rect l="l" t="t" r="r" b="b"/>
            <a:pathLst>
              <a:path w="11561379" h="6986039">
                <a:moveTo>
                  <a:pt x="0" y="0"/>
                </a:moveTo>
                <a:lnTo>
                  <a:pt x="11561379" y="0"/>
                </a:lnTo>
                <a:lnTo>
                  <a:pt x="11561379" y="6986039"/>
                </a:lnTo>
                <a:lnTo>
                  <a:pt x="0" y="6986039"/>
                </a:lnTo>
                <a:lnTo>
                  <a:pt x="0" y="0"/>
                </a:lnTo>
                <a:close/>
              </a:path>
            </a:pathLst>
          </a:custGeom>
          <a:blipFill>
            <a:blip r:embed="rId14">
              <a:alphaModFix amt="56000"/>
            </a:blip>
            <a:stretch>
              <a:fillRect t="-37996" b="-27495"/>
            </a:stretch>
          </a:blipFill>
        </p:spPr>
      </p:sp>
      <p:sp>
        <p:nvSpPr>
          <p:cNvPr id="19" name="TextBox 19"/>
          <p:cNvSpPr txBox="1"/>
          <p:nvPr/>
        </p:nvSpPr>
        <p:spPr>
          <a:xfrm rot="-295103">
            <a:off x="4469937" y="4263477"/>
            <a:ext cx="9370716" cy="2006232"/>
          </a:xfrm>
          <a:prstGeom prst="rect">
            <a:avLst/>
          </a:prstGeom>
        </p:spPr>
        <p:txBody>
          <a:bodyPr lIns="0" tIns="0" rIns="0" bIns="0" rtlCol="0" anchor="t">
            <a:spAutoFit/>
          </a:bodyPr>
          <a:lstStyle/>
          <a:p>
            <a:pPr algn="ctr">
              <a:lnSpc>
                <a:spcPts val="14991"/>
              </a:lnSpc>
            </a:pPr>
            <a:r>
              <a:rPr lang="en-US" sz="15297">
                <a:solidFill>
                  <a:srgbClr val="000000"/>
                </a:solidFill>
                <a:latin typeface="Carelia"/>
              </a:rPr>
              <a:t>ISSUES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6438578">
            <a:off x="632588" y="6941815"/>
            <a:ext cx="4146901" cy="6163954"/>
            <a:chOff x="0" y="0"/>
            <a:chExt cx="3175000" cy="4719320"/>
          </a:xfrm>
        </p:grpSpPr>
        <p:sp>
          <p:nvSpPr>
            <p:cNvPr id="4" name="Freeform 4"/>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5" name="Freeform 5"/>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sp>
        <p:nvSpPr>
          <p:cNvPr id="6" name="Freeform 6"/>
          <p:cNvSpPr/>
          <p:nvPr/>
        </p:nvSpPr>
        <p:spPr>
          <a:xfrm>
            <a:off x="2706039" y="1285875"/>
            <a:ext cx="14355166" cy="10426096"/>
          </a:xfrm>
          <a:custGeom>
            <a:avLst/>
            <a:gdLst/>
            <a:ahLst/>
            <a:cxnLst/>
            <a:rect l="l" t="t" r="r" b="b"/>
            <a:pathLst>
              <a:path w="14355166" h="10426096">
                <a:moveTo>
                  <a:pt x="0" y="0"/>
                </a:moveTo>
                <a:lnTo>
                  <a:pt x="14355165" y="0"/>
                </a:lnTo>
                <a:lnTo>
                  <a:pt x="14355165" y="10426096"/>
                </a:lnTo>
                <a:lnTo>
                  <a:pt x="0" y="10426096"/>
                </a:lnTo>
                <a:lnTo>
                  <a:pt x="0" y="0"/>
                </a:lnTo>
                <a:close/>
              </a:path>
            </a:pathLst>
          </a:custGeom>
          <a:blipFill>
            <a:blip r:embed="rId5"/>
            <a:stretch>
              <a:fillRect l="-31559" t="-56901" r="-928"/>
            </a:stretch>
          </a:blipFill>
        </p:spPr>
      </p:sp>
      <p:sp>
        <p:nvSpPr>
          <p:cNvPr id="7" name="TextBox 7"/>
          <p:cNvSpPr txBox="1"/>
          <p:nvPr/>
        </p:nvSpPr>
        <p:spPr>
          <a:xfrm>
            <a:off x="6265360" y="2369863"/>
            <a:ext cx="7921532" cy="1435428"/>
          </a:xfrm>
          <a:prstGeom prst="rect">
            <a:avLst/>
          </a:prstGeom>
        </p:spPr>
        <p:txBody>
          <a:bodyPr lIns="0" tIns="0" rIns="0" bIns="0" rtlCol="0" anchor="t">
            <a:spAutoFit/>
          </a:bodyPr>
          <a:lstStyle/>
          <a:p>
            <a:pPr algn="ctr">
              <a:lnSpc>
                <a:spcPts val="9990"/>
              </a:lnSpc>
            </a:pPr>
            <a:r>
              <a:rPr lang="en-US" sz="13144" spc="354">
                <a:solidFill>
                  <a:srgbClr val="000000"/>
                </a:solidFill>
                <a:latin typeface="Carelia"/>
              </a:rPr>
              <a:t>Inaction </a:t>
            </a:r>
          </a:p>
        </p:txBody>
      </p:sp>
      <p:sp>
        <p:nvSpPr>
          <p:cNvPr id="8" name="TextBox 8"/>
          <p:cNvSpPr txBox="1"/>
          <p:nvPr/>
        </p:nvSpPr>
        <p:spPr>
          <a:xfrm>
            <a:off x="3188075" y="3738616"/>
            <a:ext cx="13391093" cy="5304265"/>
          </a:xfrm>
          <a:prstGeom prst="rect">
            <a:avLst/>
          </a:prstGeom>
        </p:spPr>
        <p:txBody>
          <a:bodyPr lIns="0" tIns="0" rIns="0" bIns="0" rtlCol="0" anchor="t">
            <a:spAutoFit/>
          </a:bodyPr>
          <a:lstStyle/>
          <a:p>
            <a:pPr algn="ctr">
              <a:lnSpc>
                <a:spcPts val="4724"/>
              </a:lnSpc>
            </a:pPr>
            <a:r>
              <a:rPr lang="en-US" sz="3374">
                <a:solidFill>
                  <a:srgbClr val="000000"/>
                </a:solidFill>
                <a:latin typeface="Glacial Indifference"/>
              </a:rPr>
              <a:t>Anyone who has left something up to fate knows that doing nothing is often the hardest course of action. Yet, according to the Taoist notion of Wu Wei, it is through this inaction that harmony is reached. Inaction often related in laziness or espousing a fatalistic attitude in life by letting nature take its course and reminding Daoists to just go with flow. In Taoism, inaction simply means avoiding unnatural action by not doing forced or aggressive action. It means performing all one's actions with natural and unforced attitude. Using of incense is a way of communicating to deities.</a:t>
            </a:r>
          </a:p>
        </p:txBody>
      </p:sp>
      <p:sp>
        <p:nvSpPr>
          <p:cNvPr id="9" name="Freeform 9"/>
          <p:cNvSpPr/>
          <p:nvPr/>
        </p:nvSpPr>
        <p:spPr>
          <a:xfrm rot="27259">
            <a:off x="9350960" y="743035"/>
            <a:ext cx="1065324" cy="1085680"/>
          </a:xfrm>
          <a:custGeom>
            <a:avLst/>
            <a:gdLst/>
            <a:ahLst/>
            <a:cxnLst/>
            <a:rect l="l" t="t" r="r" b="b"/>
            <a:pathLst>
              <a:path w="1065324" h="1085680">
                <a:moveTo>
                  <a:pt x="0" y="0"/>
                </a:moveTo>
                <a:lnTo>
                  <a:pt x="1065323" y="0"/>
                </a:lnTo>
                <a:lnTo>
                  <a:pt x="1065323" y="1085680"/>
                </a:lnTo>
                <a:lnTo>
                  <a:pt x="0" y="1085680"/>
                </a:lnTo>
                <a:lnTo>
                  <a:pt x="0" y="0"/>
                </a:lnTo>
                <a:close/>
              </a:path>
            </a:pathLst>
          </a:custGeom>
          <a:blipFill>
            <a:blip r:embed="rId6"/>
            <a:stretch>
              <a:fillRect/>
            </a:stretch>
          </a:blipFill>
        </p:spPr>
      </p:sp>
      <p:sp>
        <p:nvSpPr>
          <p:cNvPr id="10" name="Freeform 10"/>
          <p:cNvSpPr/>
          <p:nvPr/>
        </p:nvSpPr>
        <p:spPr>
          <a:xfrm>
            <a:off x="2706039" y="1285875"/>
            <a:ext cx="14355166" cy="8737918"/>
          </a:xfrm>
          <a:custGeom>
            <a:avLst/>
            <a:gdLst/>
            <a:ahLst/>
            <a:cxnLst/>
            <a:rect l="l" t="t" r="r" b="b"/>
            <a:pathLst>
              <a:path w="14355166" h="8737918">
                <a:moveTo>
                  <a:pt x="0" y="0"/>
                </a:moveTo>
                <a:lnTo>
                  <a:pt x="14355165" y="0"/>
                </a:lnTo>
                <a:lnTo>
                  <a:pt x="14355165" y="8737917"/>
                </a:lnTo>
                <a:lnTo>
                  <a:pt x="0" y="8737917"/>
                </a:lnTo>
                <a:lnTo>
                  <a:pt x="0" y="0"/>
                </a:lnTo>
                <a:close/>
              </a:path>
            </a:pathLst>
          </a:custGeom>
          <a:blipFill>
            <a:blip r:embed="rId7">
              <a:alphaModFix amt="37000"/>
            </a:blip>
            <a:stretch>
              <a:fillRect t="-64285"/>
            </a:stretch>
          </a:blipFill>
        </p:spPr>
      </p:sp>
      <p:grpSp>
        <p:nvGrpSpPr>
          <p:cNvPr id="11" name="Group 11"/>
          <p:cNvGrpSpPr>
            <a:grpSpLocks noChangeAspect="1"/>
          </p:cNvGrpSpPr>
          <p:nvPr/>
        </p:nvGrpSpPr>
        <p:grpSpPr>
          <a:xfrm rot="-3883786">
            <a:off x="13894499" y="-2467376"/>
            <a:ext cx="4146901" cy="6163954"/>
            <a:chOff x="0" y="0"/>
            <a:chExt cx="3175000" cy="4719320"/>
          </a:xfrm>
        </p:grpSpPr>
        <p:sp>
          <p:nvSpPr>
            <p:cNvPr id="12" name="Freeform 12"/>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13" name="Freeform 13"/>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grpSp>
        <p:nvGrpSpPr>
          <p:cNvPr id="14" name="Group 14"/>
          <p:cNvGrpSpPr>
            <a:grpSpLocks noChangeAspect="1"/>
          </p:cNvGrpSpPr>
          <p:nvPr/>
        </p:nvGrpSpPr>
        <p:grpSpPr>
          <a:xfrm rot="-7307119">
            <a:off x="13862558" y="-3533092"/>
            <a:ext cx="10902197" cy="7550781"/>
            <a:chOff x="0" y="0"/>
            <a:chExt cx="3429000" cy="2374900"/>
          </a:xfrm>
        </p:grpSpPr>
        <p:sp>
          <p:nvSpPr>
            <p:cNvPr id="15" name="Freeform 15"/>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8"/>
              <a:stretch>
                <a:fillRect t="-278" b="-278"/>
              </a:stretch>
            </a:blipFill>
          </p:spPr>
        </p:sp>
        <p:sp>
          <p:nvSpPr>
            <p:cNvPr id="16" name="Freeform 16"/>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9"/>
              <a:stretch>
                <a:fillRect l="-2902" t="-10996" r="-2492" b="-11124"/>
              </a:stretch>
            </a:blipFill>
          </p:spPr>
        </p:sp>
      </p:grpSp>
      <p:grpSp>
        <p:nvGrpSpPr>
          <p:cNvPr id="17" name="Group 17"/>
          <p:cNvGrpSpPr>
            <a:grpSpLocks noChangeAspect="1"/>
          </p:cNvGrpSpPr>
          <p:nvPr/>
        </p:nvGrpSpPr>
        <p:grpSpPr>
          <a:xfrm rot="-7307119">
            <a:off x="-6472809" y="5921589"/>
            <a:ext cx="10902197" cy="7550781"/>
            <a:chOff x="0" y="0"/>
            <a:chExt cx="3429000" cy="2374900"/>
          </a:xfrm>
        </p:grpSpPr>
        <p:sp>
          <p:nvSpPr>
            <p:cNvPr id="18" name="Freeform 18"/>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8"/>
              <a:stretch>
                <a:fillRect t="-278" b="-278"/>
              </a:stretch>
            </a:blipFill>
          </p:spPr>
        </p:sp>
        <p:sp>
          <p:nvSpPr>
            <p:cNvPr id="19" name="Freeform 19"/>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9"/>
              <a:stretch>
                <a:fillRect l="-2902" t="-10996" r="-2492" b="-11124"/>
              </a:stretch>
            </a:blipFill>
          </p:spPr>
        </p:sp>
      </p:grpSp>
      <p:sp>
        <p:nvSpPr>
          <p:cNvPr id="20" name="Freeform 20"/>
          <p:cNvSpPr/>
          <p:nvPr/>
        </p:nvSpPr>
        <p:spPr>
          <a:xfrm rot="6388641">
            <a:off x="-1447384" y="-2891608"/>
            <a:ext cx="5100149" cy="7786487"/>
          </a:xfrm>
          <a:custGeom>
            <a:avLst/>
            <a:gdLst/>
            <a:ahLst/>
            <a:cxnLst/>
            <a:rect l="l" t="t" r="r" b="b"/>
            <a:pathLst>
              <a:path w="5100149" h="7786487">
                <a:moveTo>
                  <a:pt x="0" y="0"/>
                </a:moveTo>
                <a:lnTo>
                  <a:pt x="5100149" y="0"/>
                </a:lnTo>
                <a:lnTo>
                  <a:pt x="5100149" y="7786487"/>
                </a:lnTo>
                <a:lnTo>
                  <a:pt x="0" y="7786487"/>
                </a:lnTo>
                <a:lnTo>
                  <a:pt x="0" y="0"/>
                </a:lnTo>
                <a:close/>
              </a:path>
            </a:pathLst>
          </a:custGeom>
          <a:blipFill>
            <a:blip r:embed="rId10"/>
            <a:stretch>
              <a:fillRect/>
            </a:stretch>
          </a:blipFill>
        </p:spPr>
      </p:sp>
      <p:sp>
        <p:nvSpPr>
          <p:cNvPr id="21" name="Freeform 21"/>
          <p:cNvSpPr/>
          <p:nvPr/>
        </p:nvSpPr>
        <p:spPr>
          <a:xfrm rot="729606">
            <a:off x="15720884" y="7448709"/>
            <a:ext cx="3507936" cy="4278879"/>
          </a:xfrm>
          <a:custGeom>
            <a:avLst/>
            <a:gdLst/>
            <a:ahLst/>
            <a:cxnLst/>
            <a:rect l="l" t="t" r="r" b="b"/>
            <a:pathLst>
              <a:path w="3507936" h="4278879">
                <a:moveTo>
                  <a:pt x="0" y="0"/>
                </a:moveTo>
                <a:lnTo>
                  <a:pt x="3507935" y="0"/>
                </a:lnTo>
                <a:lnTo>
                  <a:pt x="3507935" y="4278879"/>
                </a:lnTo>
                <a:lnTo>
                  <a:pt x="0" y="4278879"/>
                </a:lnTo>
                <a:lnTo>
                  <a:pt x="0" y="0"/>
                </a:lnTo>
                <a:close/>
              </a:path>
            </a:pathLst>
          </a:custGeom>
          <a:blipFill>
            <a:blip r:embed="rId11"/>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883786">
            <a:off x="13894499" y="-2467376"/>
            <a:ext cx="4146901" cy="6163954"/>
            <a:chOff x="0" y="0"/>
            <a:chExt cx="3175000" cy="4719320"/>
          </a:xfrm>
        </p:grpSpPr>
        <p:sp>
          <p:nvSpPr>
            <p:cNvPr id="4" name="Freeform 4"/>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5" name="Freeform 5"/>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grpSp>
        <p:nvGrpSpPr>
          <p:cNvPr id="6" name="Group 6"/>
          <p:cNvGrpSpPr>
            <a:grpSpLocks noChangeAspect="1"/>
          </p:cNvGrpSpPr>
          <p:nvPr/>
        </p:nvGrpSpPr>
        <p:grpSpPr>
          <a:xfrm rot="6438578">
            <a:off x="-222541" y="4899081"/>
            <a:ext cx="5466000" cy="8124662"/>
            <a:chOff x="0" y="0"/>
            <a:chExt cx="3175000" cy="4719320"/>
          </a:xfrm>
        </p:grpSpPr>
        <p:sp>
          <p:nvSpPr>
            <p:cNvPr id="7" name="Freeform 7"/>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8" name="Freeform 8"/>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sp>
        <p:nvSpPr>
          <p:cNvPr id="9" name="Freeform 9"/>
          <p:cNvSpPr/>
          <p:nvPr/>
        </p:nvSpPr>
        <p:spPr>
          <a:xfrm>
            <a:off x="2706039" y="1285875"/>
            <a:ext cx="14355166" cy="10426096"/>
          </a:xfrm>
          <a:custGeom>
            <a:avLst/>
            <a:gdLst/>
            <a:ahLst/>
            <a:cxnLst/>
            <a:rect l="l" t="t" r="r" b="b"/>
            <a:pathLst>
              <a:path w="14355166" h="10426096">
                <a:moveTo>
                  <a:pt x="0" y="0"/>
                </a:moveTo>
                <a:lnTo>
                  <a:pt x="14355165" y="0"/>
                </a:lnTo>
                <a:lnTo>
                  <a:pt x="14355165" y="10426096"/>
                </a:lnTo>
                <a:lnTo>
                  <a:pt x="0" y="10426096"/>
                </a:lnTo>
                <a:lnTo>
                  <a:pt x="0" y="0"/>
                </a:lnTo>
                <a:close/>
              </a:path>
            </a:pathLst>
          </a:custGeom>
          <a:blipFill>
            <a:blip r:embed="rId5"/>
            <a:stretch>
              <a:fillRect l="-31559" t="-56901" r="-928"/>
            </a:stretch>
          </a:blipFill>
        </p:spPr>
      </p:sp>
      <p:sp>
        <p:nvSpPr>
          <p:cNvPr id="10" name="TextBox 10"/>
          <p:cNvSpPr txBox="1"/>
          <p:nvPr/>
        </p:nvSpPr>
        <p:spPr>
          <a:xfrm>
            <a:off x="2563754" y="2175821"/>
            <a:ext cx="14497450" cy="902369"/>
          </a:xfrm>
          <a:prstGeom prst="rect">
            <a:avLst/>
          </a:prstGeom>
        </p:spPr>
        <p:txBody>
          <a:bodyPr lIns="0" tIns="0" rIns="0" bIns="0" rtlCol="0" anchor="t">
            <a:spAutoFit/>
          </a:bodyPr>
          <a:lstStyle/>
          <a:p>
            <a:pPr algn="ctr">
              <a:lnSpc>
                <a:spcPts val="6228"/>
              </a:lnSpc>
            </a:pPr>
            <a:r>
              <a:rPr lang="en-US" sz="8195" spc="221">
                <a:solidFill>
                  <a:srgbClr val="000000"/>
                </a:solidFill>
                <a:latin typeface="Carelia"/>
              </a:rPr>
              <a:t>Superstitious Practices </a:t>
            </a:r>
          </a:p>
        </p:txBody>
      </p:sp>
      <p:grpSp>
        <p:nvGrpSpPr>
          <p:cNvPr id="11" name="Group 11"/>
          <p:cNvGrpSpPr>
            <a:grpSpLocks noChangeAspect="1"/>
          </p:cNvGrpSpPr>
          <p:nvPr/>
        </p:nvGrpSpPr>
        <p:grpSpPr>
          <a:xfrm rot="-7307119">
            <a:off x="13862558" y="-3533092"/>
            <a:ext cx="10902197" cy="7550781"/>
            <a:chOff x="0" y="0"/>
            <a:chExt cx="3429000" cy="2374900"/>
          </a:xfrm>
        </p:grpSpPr>
        <p:sp>
          <p:nvSpPr>
            <p:cNvPr id="12" name="Freeform 12"/>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6"/>
              <a:stretch>
                <a:fillRect t="-278" b="-278"/>
              </a:stretch>
            </a:blipFill>
          </p:spPr>
        </p:sp>
        <p:sp>
          <p:nvSpPr>
            <p:cNvPr id="13" name="Freeform 13"/>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7"/>
              <a:stretch>
                <a:fillRect l="-2902" t="-10996" r="-2492" b="-11124"/>
              </a:stretch>
            </a:blipFill>
          </p:spPr>
        </p:sp>
      </p:grpSp>
      <p:sp>
        <p:nvSpPr>
          <p:cNvPr id="14" name="TextBox 14"/>
          <p:cNvSpPr txBox="1"/>
          <p:nvPr/>
        </p:nvSpPr>
        <p:spPr>
          <a:xfrm>
            <a:off x="3120415" y="3126895"/>
            <a:ext cx="13384129" cy="6131405"/>
          </a:xfrm>
          <a:prstGeom prst="rect">
            <a:avLst/>
          </a:prstGeom>
        </p:spPr>
        <p:txBody>
          <a:bodyPr lIns="0" tIns="0" rIns="0" bIns="0" rtlCol="0" anchor="t">
            <a:spAutoFit/>
          </a:bodyPr>
          <a:lstStyle/>
          <a:p>
            <a:pPr algn="ctr">
              <a:lnSpc>
                <a:spcPts val="5462"/>
              </a:lnSpc>
            </a:pPr>
            <a:r>
              <a:rPr lang="en-US" sz="3901">
                <a:solidFill>
                  <a:srgbClr val="000000"/>
                </a:solidFill>
                <a:latin typeface="Glacial Indifference"/>
              </a:rPr>
              <a:t>Another issue encountered by Taoism is superstitious practices. There is a misconception that Taoism involves sorcery, this includes the drawing of signs, chants, and other practices which led to the notion it promotes superstitious practices. They believe that all things have spirits, and that deities of the heavens and earth are all around us. They guide us, protect, and bless us. In this way we should always show our gratitude to them by performing rituals such as praying and using incense as medium of communicating with their deities.</a:t>
            </a:r>
          </a:p>
        </p:txBody>
      </p:sp>
      <p:grpSp>
        <p:nvGrpSpPr>
          <p:cNvPr id="15" name="Group 15"/>
          <p:cNvGrpSpPr>
            <a:grpSpLocks noChangeAspect="1"/>
          </p:cNvGrpSpPr>
          <p:nvPr/>
        </p:nvGrpSpPr>
        <p:grpSpPr>
          <a:xfrm rot="-7307119">
            <a:off x="-5451099" y="7233095"/>
            <a:ext cx="10902197" cy="7550781"/>
            <a:chOff x="0" y="0"/>
            <a:chExt cx="3429000" cy="2374900"/>
          </a:xfrm>
        </p:grpSpPr>
        <p:sp>
          <p:nvSpPr>
            <p:cNvPr id="16" name="Freeform 16"/>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6"/>
              <a:stretch>
                <a:fillRect t="-278" b="-278"/>
              </a:stretch>
            </a:blipFill>
          </p:spPr>
        </p:sp>
        <p:sp>
          <p:nvSpPr>
            <p:cNvPr id="17" name="Freeform 17"/>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7"/>
              <a:stretch>
                <a:fillRect l="-2902" t="-10996" r="-2492" b="-11124"/>
              </a:stretch>
            </a:blipFill>
          </p:spPr>
        </p:sp>
      </p:grpSp>
      <p:sp>
        <p:nvSpPr>
          <p:cNvPr id="18" name="Freeform 18"/>
          <p:cNvSpPr/>
          <p:nvPr/>
        </p:nvSpPr>
        <p:spPr>
          <a:xfrm>
            <a:off x="2706039" y="1285875"/>
            <a:ext cx="14355166" cy="8722345"/>
          </a:xfrm>
          <a:custGeom>
            <a:avLst/>
            <a:gdLst/>
            <a:ahLst/>
            <a:cxnLst/>
            <a:rect l="l" t="t" r="r" b="b"/>
            <a:pathLst>
              <a:path w="14355166" h="8722345">
                <a:moveTo>
                  <a:pt x="0" y="0"/>
                </a:moveTo>
                <a:lnTo>
                  <a:pt x="14355165" y="0"/>
                </a:lnTo>
                <a:lnTo>
                  <a:pt x="14355165" y="8722345"/>
                </a:lnTo>
                <a:lnTo>
                  <a:pt x="0" y="8722345"/>
                </a:lnTo>
                <a:lnTo>
                  <a:pt x="0" y="0"/>
                </a:lnTo>
                <a:close/>
              </a:path>
            </a:pathLst>
          </a:custGeom>
          <a:blipFill>
            <a:blip r:embed="rId8">
              <a:alphaModFix amt="37000"/>
            </a:blip>
            <a:stretch>
              <a:fillRect t="-32289" b="-32289"/>
            </a:stretch>
          </a:blipFill>
        </p:spPr>
      </p:sp>
      <p:sp>
        <p:nvSpPr>
          <p:cNvPr id="19" name="Freeform 19"/>
          <p:cNvSpPr/>
          <p:nvPr/>
        </p:nvSpPr>
        <p:spPr>
          <a:xfrm rot="27259">
            <a:off x="9350960" y="743035"/>
            <a:ext cx="1065324" cy="1085680"/>
          </a:xfrm>
          <a:custGeom>
            <a:avLst/>
            <a:gdLst/>
            <a:ahLst/>
            <a:cxnLst/>
            <a:rect l="l" t="t" r="r" b="b"/>
            <a:pathLst>
              <a:path w="1065324" h="1085680">
                <a:moveTo>
                  <a:pt x="0" y="0"/>
                </a:moveTo>
                <a:lnTo>
                  <a:pt x="1065323" y="0"/>
                </a:lnTo>
                <a:lnTo>
                  <a:pt x="1065323" y="1085680"/>
                </a:lnTo>
                <a:lnTo>
                  <a:pt x="0" y="1085680"/>
                </a:lnTo>
                <a:lnTo>
                  <a:pt x="0" y="0"/>
                </a:lnTo>
                <a:close/>
              </a:path>
            </a:pathLst>
          </a:custGeom>
          <a:blipFill>
            <a:blip r:embed="rId9"/>
            <a:stretch>
              <a:fillRect/>
            </a:stretch>
          </a:blipFill>
        </p:spPr>
      </p:sp>
      <p:sp>
        <p:nvSpPr>
          <p:cNvPr id="20" name="Freeform 20"/>
          <p:cNvSpPr/>
          <p:nvPr/>
        </p:nvSpPr>
        <p:spPr>
          <a:xfrm rot="6388641">
            <a:off x="-1828064" y="-2114652"/>
            <a:ext cx="4454690" cy="6801053"/>
          </a:xfrm>
          <a:custGeom>
            <a:avLst/>
            <a:gdLst/>
            <a:ahLst/>
            <a:cxnLst/>
            <a:rect l="l" t="t" r="r" b="b"/>
            <a:pathLst>
              <a:path w="4454690" h="6801053">
                <a:moveTo>
                  <a:pt x="0" y="0"/>
                </a:moveTo>
                <a:lnTo>
                  <a:pt x="4454689" y="0"/>
                </a:lnTo>
                <a:lnTo>
                  <a:pt x="4454689" y="6801053"/>
                </a:lnTo>
                <a:lnTo>
                  <a:pt x="0" y="6801053"/>
                </a:lnTo>
                <a:lnTo>
                  <a:pt x="0" y="0"/>
                </a:lnTo>
                <a:close/>
              </a:path>
            </a:pathLst>
          </a:custGeom>
          <a:blipFill>
            <a:blip r:embed="rId10"/>
            <a:stretch>
              <a:fillRect/>
            </a:stretch>
          </a:blipFill>
        </p:spPr>
      </p:sp>
      <p:sp>
        <p:nvSpPr>
          <p:cNvPr id="21" name="Freeform 21"/>
          <p:cNvSpPr/>
          <p:nvPr/>
        </p:nvSpPr>
        <p:spPr>
          <a:xfrm rot="1014358">
            <a:off x="15720884" y="7448709"/>
            <a:ext cx="3507936" cy="4278879"/>
          </a:xfrm>
          <a:custGeom>
            <a:avLst/>
            <a:gdLst/>
            <a:ahLst/>
            <a:cxnLst/>
            <a:rect l="l" t="t" r="r" b="b"/>
            <a:pathLst>
              <a:path w="3507936" h="4278879">
                <a:moveTo>
                  <a:pt x="0" y="0"/>
                </a:moveTo>
                <a:lnTo>
                  <a:pt x="3507935" y="0"/>
                </a:lnTo>
                <a:lnTo>
                  <a:pt x="3507935" y="4278879"/>
                </a:lnTo>
                <a:lnTo>
                  <a:pt x="0" y="4278879"/>
                </a:lnTo>
                <a:lnTo>
                  <a:pt x="0" y="0"/>
                </a:lnTo>
                <a:close/>
              </a:path>
            </a:pathLst>
          </a:custGeom>
          <a:blipFill>
            <a:blip r:embed="rId11"/>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3883786">
            <a:off x="13894499" y="-2467376"/>
            <a:ext cx="4146901" cy="6163954"/>
            <a:chOff x="0" y="0"/>
            <a:chExt cx="3175000" cy="4719320"/>
          </a:xfrm>
        </p:grpSpPr>
        <p:sp>
          <p:nvSpPr>
            <p:cNvPr id="4" name="Freeform 4"/>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5" name="Freeform 5"/>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grpSp>
        <p:nvGrpSpPr>
          <p:cNvPr id="6" name="Group 6"/>
          <p:cNvGrpSpPr>
            <a:grpSpLocks noChangeAspect="1"/>
          </p:cNvGrpSpPr>
          <p:nvPr/>
        </p:nvGrpSpPr>
        <p:grpSpPr>
          <a:xfrm rot="6438578">
            <a:off x="694054" y="4912840"/>
            <a:ext cx="5158301" cy="7667299"/>
            <a:chOff x="0" y="0"/>
            <a:chExt cx="3175000" cy="4719320"/>
          </a:xfrm>
        </p:grpSpPr>
        <p:sp>
          <p:nvSpPr>
            <p:cNvPr id="7" name="Freeform 7"/>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3"/>
              <a:stretch>
                <a:fillRect l="-113593" r="-237551"/>
              </a:stretch>
            </a:blipFill>
          </p:spPr>
        </p:sp>
        <p:sp>
          <p:nvSpPr>
            <p:cNvPr id="8" name="Freeform 8"/>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4"/>
              <a:stretch>
                <a:fillRect l="-4322" t="-3535" r="-518"/>
              </a:stretch>
            </a:blipFill>
          </p:spPr>
        </p:sp>
      </p:grpSp>
      <p:sp>
        <p:nvSpPr>
          <p:cNvPr id="9" name="Freeform 9"/>
          <p:cNvSpPr/>
          <p:nvPr/>
        </p:nvSpPr>
        <p:spPr>
          <a:xfrm>
            <a:off x="2706039" y="1285875"/>
            <a:ext cx="14355166" cy="10426096"/>
          </a:xfrm>
          <a:custGeom>
            <a:avLst/>
            <a:gdLst/>
            <a:ahLst/>
            <a:cxnLst/>
            <a:rect l="l" t="t" r="r" b="b"/>
            <a:pathLst>
              <a:path w="14355166" h="10426096">
                <a:moveTo>
                  <a:pt x="0" y="0"/>
                </a:moveTo>
                <a:lnTo>
                  <a:pt x="14355165" y="0"/>
                </a:lnTo>
                <a:lnTo>
                  <a:pt x="14355165" y="10426096"/>
                </a:lnTo>
                <a:lnTo>
                  <a:pt x="0" y="10426096"/>
                </a:lnTo>
                <a:lnTo>
                  <a:pt x="0" y="0"/>
                </a:lnTo>
                <a:close/>
              </a:path>
            </a:pathLst>
          </a:custGeom>
          <a:blipFill>
            <a:blip r:embed="rId5"/>
            <a:stretch>
              <a:fillRect l="-31559" t="-56901" r="-928"/>
            </a:stretch>
          </a:blipFill>
        </p:spPr>
      </p:sp>
      <p:sp>
        <p:nvSpPr>
          <p:cNvPr id="10" name="TextBox 10"/>
          <p:cNvSpPr txBox="1"/>
          <p:nvPr/>
        </p:nvSpPr>
        <p:spPr>
          <a:xfrm>
            <a:off x="4209117" y="2027649"/>
            <a:ext cx="11758833" cy="1047104"/>
          </a:xfrm>
          <a:prstGeom prst="rect">
            <a:avLst/>
          </a:prstGeom>
        </p:spPr>
        <p:txBody>
          <a:bodyPr lIns="0" tIns="0" rIns="0" bIns="0" rtlCol="0" anchor="t">
            <a:spAutoFit/>
          </a:bodyPr>
          <a:lstStyle/>
          <a:p>
            <a:pPr algn="ctr">
              <a:lnSpc>
                <a:spcPts val="7285"/>
              </a:lnSpc>
            </a:pPr>
            <a:r>
              <a:rPr lang="en-US" sz="9586" spc="258">
                <a:solidFill>
                  <a:srgbClr val="000000"/>
                </a:solidFill>
                <a:latin typeface="Carelia"/>
              </a:rPr>
              <a:t>Environmentalism </a:t>
            </a:r>
          </a:p>
        </p:txBody>
      </p:sp>
      <p:sp>
        <p:nvSpPr>
          <p:cNvPr id="11" name="TextBox 11"/>
          <p:cNvSpPr txBox="1"/>
          <p:nvPr/>
        </p:nvSpPr>
        <p:spPr>
          <a:xfrm>
            <a:off x="3110456" y="3023182"/>
            <a:ext cx="13546092" cy="6564966"/>
          </a:xfrm>
          <a:prstGeom prst="rect">
            <a:avLst/>
          </a:prstGeom>
        </p:spPr>
        <p:txBody>
          <a:bodyPr lIns="0" tIns="0" rIns="0" bIns="0" rtlCol="0" anchor="t">
            <a:spAutoFit/>
          </a:bodyPr>
          <a:lstStyle/>
          <a:p>
            <a:pPr algn="ctr">
              <a:lnSpc>
                <a:spcPts val="5259"/>
              </a:lnSpc>
            </a:pPr>
            <a:r>
              <a:rPr lang="en-US" sz="3756">
                <a:solidFill>
                  <a:srgbClr val="000000"/>
                </a:solidFill>
                <a:latin typeface="Glacial Indifference"/>
              </a:rPr>
              <a:t>Daoists believe in the dictum "leave nature alone, and nature will thrive." They advocate the utopian view of society characterized by order and harmony, and an emphasis on self-cultivation as means of achieving social harmony. One should have a healthy relationship with nature by taking care of one's body. Taoism stressed the balance of opposites and the interdependence of all things, which can be understood as an ancient equivalent of today's nation of the ecosystem. Excessive urbanization in China is being inconsistent in views of Taoism belief which is living in harmony with nature.</a:t>
            </a:r>
          </a:p>
        </p:txBody>
      </p:sp>
      <p:sp>
        <p:nvSpPr>
          <p:cNvPr id="12" name="Freeform 12"/>
          <p:cNvSpPr/>
          <p:nvPr/>
        </p:nvSpPr>
        <p:spPr>
          <a:xfrm>
            <a:off x="2706039" y="1313189"/>
            <a:ext cx="14355166" cy="8650047"/>
          </a:xfrm>
          <a:custGeom>
            <a:avLst/>
            <a:gdLst/>
            <a:ahLst/>
            <a:cxnLst/>
            <a:rect l="l" t="t" r="r" b="b"/>
            <a:pathLst>
              <a:path w="14355166" h="8650047">
                <a:moveTo>
                  <a:pt x="0" y="0"/>
                </a:moveTo>
                <a:lnTo>
                  <a:pt x="14355165" y="0"/>
                </a:lnTo>
                <a:lnTo>
                  <a:pt x="14355165" y="8650048"/>
                </a:lnTo>
                <a:lnTo>
                  <a:pt x="0" y="8650048"/>
                </a:lnTo>
                <a:lnTo>
                  <a:pt x="0" y="0"/>
                </a:lnTo>
                <a:close/>
              </a:path>
            </a:pathLst>
          </a:custGeom>
          <a:blipFill>
            <a:blip r:embed="rId6">
              <a:alphaModFix amt="39000"/>
            </a:blip>
            <a:stretch>
              <a:fillRect t="-32977" b="-32977"/>
            </a:stretch>
          </a:blipFill>
        </p:spPr>
      </p:sp>
      <p:grpSp>
        <p:nvGrpSpPr>
          <p:cNvPr id="13" name="Group 13"/>
          <p:cNvGrpSpPr>
            <a:grpSpLocks noChangeAspect="1"/>
          </p:cNvGrpSpPr>
          <p:nvPr/>
        </p:nvGrpSpPr>
        <p:grpSpPr>
          <a:xfrm rot="-7307119">
            <a:off x="-5078906" y="6652127"/>
            <a:ext cx="10902197" cy="7550781"/>
            <a:chOff x="0" y="0"/>
            <a:chExt cx="3429000" cy="2374900"/>
          </a:xfrm>
        </p:grpSpPr>
        <p:sp>
          <p:nvSpPr>
            <p:cNvPr id="14" name="Freeform 1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7"/>
              <a:stretch>
                <a:fillRect t="-278" b="-278"/>
              </a:stretch>
            </a:blipFill>
          </p:spPr>
        </p:sp>
        <p:sp>
          <p:nvSpPr>
            <p:cNvPr id="15" name="Freeform 1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8"/>
              <a:stretch>
                <a:fillRect l="-2902" t="-10996" r="-2492" b="-11124"/>
              </a:stretch>
            </a:blipFill>
          </p:spPr>
        </p:sp>
      </p:grpSp>
      <p:grpSp>
        <p:nvGrpSpPr>
          <p:cNvPr id="16" name="Group 16"/>
          <p:cNvGrpSpPr>
            <a:grpSpLocks noChangeAspect="1"/>
          </p:cNvGrpSpPr>
          <p:nvPr/>
        </p:nvGrpSpPr>
        <p:grpSpPr>
          <a:xfrm rot="-7307119">
            <a:off x="13862558" y="-3533092"/>
            <a:ext cx="10902197" cy="7550781"/>
            <a:chOff x="0" y="0"/>
            <a:chExt cx="3429000" cy="2374900"/>
          </a:xfrm>
        </p:grpSpPr>
        <p:sp>
          <p:nvSpPr>
            <p:cNvPr id="17" name="Freeform 1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7"/>
              <a:stretch>
                <a:fillRect t="-278" b="-278"/>
              </a:stretch>
            </a:blipFill>
          </p:spPr>
        </p:sp>
        <p:sp>
          <p:nvSpPr>
            <p:cNvPr id="18" name="Freeform 1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8"/>
              <a:stretch>
                <a:fillRect l="-2902" t="-10996" r="-2492" b="-11124"/>
              </a:stretch>
            </a:blipFill>
          </p:spPr>
        </p:sp>
      </p:grpSp>
      <p:sp>
        <p:nvSpPr>
          <p:cNvPr id="19" name="Freeform 19"/>
          <p:cNvSpPr/>
          <p:nvPr/>
        </p:nvSpPr>
        <p:spPr>
          <a:xfrm rot="6388641">
            <a:off x="-1554455" y="-2597653"/>
            <a:ext cx="4813729" cy="7349205"/>
          </a:xfrm>
          <a:custGeom>
            <a:avLst/>
            <a:gdLst/>
            <a:ahLst/>
            <a:cxnLst/>
            <a:rect l="l" t="t" r="r" b="b"/>
            <a:pathLst>
              <a:path w="4813729" h="7349205">
                <a:moveTo>
                  <a:pt x="0" y="0"/>
                </a:moveTo>
                <a:lnTo>
                  <a:pt x="4813729" y="0"/>
                </a:lnTo>
                <a:lnTo>
                  <a:pt x="4813729" y="7349205"/>
                </a:lnTo>
                <a:lnTo>
                  <a:pt x="0" y="7349205"/>
                </a:lnTo>
                <a:lnTo>
                  <a:pt x="0" y="0"/>
                </a:lnTo>
                <a:close/>
              </a:path>
            </a:pathLst>
          </a:custGeom>
          <a:blipFill>
            <a:blip r:embed="rId9"/>
            <a:stretch>
              <a:fillRect/>
            </a:stretch>
          </a:blipFill>
        </p:spPr>
      </p:sp>
      <p:sp>
        <p:nvSpPr>
          <p:cNvPr id="20" name="Freeform 20"/>
          <p:cNvSpPr/>
          <p:nvPr/>
        </p:nvSpPr>
        <p:spPr>
          <a:xfrm rot="2150268">
            <a:off x="15720884" y="7448709"/>
            <a:ext cx="3507936" cy="4278879"/>
          </a:xfrm>
          <a:custGeom>
            <a:avLst/>
            <a:gdLst/>
            <a:ahLst/>
            <a:cxnLst/>
            <a:rect l="l" t="t" r="r" b="b"/>
            <a:pathLst>
              <a:path w="3507936" h="4278879">
                <a:moveTo>
                  <a:pt x="0" y="0"/>
                </a:moveTo>
                <a:lnTo>
                  <a:pt x="3507935" y="0"/>
                </a:lnTo>
                <a:lnTo>
                  <a:pt x="3507935" y="4278879"/>
                </a:lnTo>
                <a:lnTo>
                  <a:pt x="0" y="4278879"/>
                </a:lnTo>
                <a:lnTo>
                  <a:pt x="0" y="0"/>
                </a:lnTo>
                <a:close/>
              </a:path>
            </a:pathLst>
          </a:custGeom>
          <a:blipFill>
            <a:blip r:embed="rId10"/>
            <a:stretch>
              <a:fillRect/>
            </a:stretch>
          </a:blipFill>
        </p:spPr>
      </p:sp>
      <p:sp>
        <p:nvSpPr>
          <p:cNvPr id="21" name="Freeform 21"/>
          <p:cNvSpPr/>
          <p:nvPr/>
        </p:nvSpPr>
        <p:spPr>
          <a:xfrm rot="27259">
            <a:off x="9350960" y="743035"/>
            <a:ext cx="1065324" cy="1085680"/>
          </a:xfrm>
          <a:custGeom>
            <a:avLst/>
            <a:gdLst/>
            <a:ahLst/>
            <a:cxnLst/>
            <a:rect l="l" t="t" r="r" b="b"/>
            <a:pathLst>
              <a:path w="1065324" h="1085680">
                <a:moveTo>
                  <a:pt x="0" y="0"/>
                </a:moveTo>
                <a:lnTo>
                  <a:pt x="1065323" y="0"/>
                </a:lnTo>
                <a:lnTo>
                  <a:pt x="1065323" y="1085680"/>
                </a:lnTo>
                <a:lnTo>
                  <a:pt x="0" y="1085680"/>
                </a:lnTo>
                <a:lnTo>
                  <a:pt x="0" y="0"/>
                </a:lnTo>
                <a:close/>
              </a:path>
            </a:pathLst>
          </a:custGeom>
          <a:blipFill>
            <a:blip r:embed="rId11"/>
            <a:stretch>
              <a:fillRect/>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a:grpSpLocks noChangeAspect="1"/>
          </p:cNvGrpSpPr>
          <p:nvPr/>
        </p:nvGrpSpPr>
        <p:grpSpPr>
          <a:xfrm rot="275401">
            <a:off x="3222365" y="963515"/>
            <a:ext cx="12070546" cy="8359971"/>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2183834">
            <a:off x="2786027" y="2157359"/>
            <a:ext cx="9169826" cy="6350954"/>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278" b="-27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9" name="Group 9"/>
          <p:cNvGrpSpPr>
            <a:grpSpLocks noChangeAspect="1"/>
          </p:cNvGrpSpPr>
          <p:nvPr/>
        </p:nvGrpSpPr>
        <p:grpSpPr>
          <a:xfrm rot="-10101156">
            <a:off x="10789186" y="1079477"/>
            <a:ext cx="4921956" cy="7315995"/>
            <a:chOff x="0" y="0"/>
            <a:chExt cx="3175000" cy="4719320"/>
          </a:xfrm>
        </p:grpSpPr>
        <p:sp>
          <p:nvSpPr>
            <p:cNvPr id="10" name="Freeform 10"/>
            <p:cNvSpPr/>
            <p:nvPr/>
          </p:nvSpPr>
          <p:spPr>
            <a:xfrm flipH="1" flipV="1">
              <a:off x="39511" y="33584"/>
              <a:ext cx="3154680" cy="4697730"/>
            </a:xfrm>
            <a:custGeom>
              <a:avLst/>
              <a:gdLst/>
              <a:ahLst/>
              <a:cxnLst/>
              <a:rect l="l" t="t" r="r" b="b"/>
              <a:pathLst>
                <a:path w="3154680" h="4697730">
                  <a:moveTo>
                    <a:pt x="0" y="0"/>
                  </a:moveTo>
                  <a:lnTo>
                    <a:pt x="2938780" y="0"/>
                  </a:lnTo>
                  <a:cubicBezTo>
                    <a:pt x="2938780" y="0"/>
                    <a:pt x="2938780" y="43180"/>
                    <a:pt x="2960370" y="86360"/>
                  </a:cubicBezTo>
                  <a:cubicBezTo>
                    <a:pt x="2981960" y="129540"/>
                    <a:pt x="2981960" y="236220"/>
                    <a:pt x="2981960" y="279400"/>
                  </a:cubicBezTo>
                  <a:cubicBezTo>
                    <a:pt x="2981960" y="322580"/>
                    <a:pt x="3068320" y="450850"/>
                    <a:pt x="3068320" y="450850"/>
                  </a:cubicBezTo>
                  <a:cubicBezTo>
                    <a:pt x="3154680" y="579120"/>
                    <a:pt x="3133090" y="730250"/>
                    <a:pt x="3133090" y="772160"/>
                  </a:cubicBezTo>
                  <a:cubicBezTo>
                    <a:pt x="3133090" y="815340"/>
                    <a:pt x="3111500" y="878840"/>
                    <a:pt x="3068320" y="943610"/>
                  </a:cubicBezTo>
                  <a:cubicBezTo>
                    <a:pt x="3025140" y="1008380"/>
                    <a:pt x="3025140" y="1179830"/>
                    <a:pt x="3025140" y="1179830"/>
                  </a:cubicBezTo>
                  <a:lnTo>
                    <a:pt x="3025140" y="1308100"/>
                  </a:lnTo>
                  <a:lnTo>
                    <a:pt x="3025140" y="1436370"/>
                  </a:lnTo>
                  <a:lnTo>
                    <a:pt x="2981960" y="1564641"/>
                  </a:lnTo>
                  <a:lnTo>
                    <a:pt x="3003550" y="1692911"/>
                  </a:lnTo>
                  <a:cubicBezTo>
                    <a:pt x="3003550" y="1692911"/>
                    <a:pt x="3025140" y="1779271"/>
                    <a:pt x="3003550" y="1821181"/>
                  </a:cubicBezTo>
                  <a:cubicBezTo>
                    <a:pt x="2981960" y="1864361"/>
                    <a:pt x="3003550" y="1842771"/>
                    <a:pt x="3003550" y="1864361"/>
                  </a:cubicBezTo>
                  <a:cubicBezTo>
                    <a:pt x="3003550" y="1885951"/>
                    <a:pt x="3003550" y="1929131"/>
                    <a:pt x="3003550" y="1929131"/>
                  </a:cubicBezTo>
                  <a:lnTo>
                    <a:pt x="3003550" y="2166620"/>
                  </a:lnTo>
                  <a:lnTo>
                    <a:pt x="2917190" y="2381250"/>
                  </a:lnTo>
                  <a:lnTo>
                    <a:pt x="2895600" y="2702560"/>
                  </a:lnTo>
                  <a:lnTo>
                    <a:pt x="2852420" y="2960370"/>
                  </a:lnTo>
                  <a:cubicBezTo>
                    <a:pt x="2852420" y="2960370"/>
                    <a:pt x="2852420" y="3281681"/>
                    <a:pt x="2852420" y="3303270"/>
                  </a:cubicBezTo>
                  <a:cubicBezTo>
                    <a:pt x="2852420" y="3324860"/>
                    <a:pt x="2852420" y="3474720"/>
                    <a:pt x="2874010" y="3517901"/>
                  </a:cubicBezTo>
                  <a:cubicBezTo>
                    <a:pt x="2895600" y="3561081"/>
                    <a:pt x="2767330" y="3903981"/>
                    <a:pt x="2767330" y="3903981"/>
                  </a:cubicBezTo>
                  <a:lnTo>
                    <a:pt x="2702560" y="4140201"/>
                  </a:lnTo>
                  <a:cubicBezTo>
                    <a:pt x="2702560" y="4140201"/>
                    <a:pt x="2702560" y="4439921"/>
                    <a:pt x="2680970" y="4504691"/>
                  </a:cubicBezTo>
                  <a:cubicBezTo>
                    <a:pt x="2659380" y="4569461"/>
                    <a:pt x="2594610" y="4611371"/>
                    <a:pt x="2594610" y="4611371"/>
                  </a:cubicBezTo>
                  <a:cubicBezTo>
                    <a:pt x="2594610" y="4611371"/>
                    <a:pt x="2529840" y="4632961"/>
                    <a:pt x="2529840" y="4632961"/>
                  </a:cubicBezTo>
                  <a:cubicBezTo>
                    <a:pt x="2486660" y="4676141"/>
                    <a:pt x="2423160" y="4676141"/>
                    <a:pt x="2423160" y="4676141"/>
                  </a:cubicBezTo>
                  <a:cubicBezTo>
                    <a:pt x="2423160" y="4676141"/>
                    <a:pt x="2273300" y="4697731"/>
                    <a:pt x="2230120" y="4676141"/>
                  </a:cubicBezTo>
                  <a:cubicBezTo>
                    <a:pt x="2186940" y="4654551"/>
                    <a:pt x="2015490" y="4654551"/>
                    <a:pt x="2015490" y="4654551"/>
                  </a:cubicBezTo>
                  <a:cubicBezTo>
                    <a:pt x="1950720" y="4697731"/>
                    <a:pt x="1822450" y="4632961"/>
                    <a:pt x="1822450" y="4632961"/>
                  </a:cubicBezTo>
                  <a:lnTo>
                    <a:pt x="1629410" y="4611371"/>
                  </a:lnTo>
                  <a:cubicBezTo>
                    <a:pt x="1543050" y="4654551"/>
                    <a:pt x="1436370" y="4632961"/>
                    <a:pt x="1436370" y="4632961"/>
                  </a:cubicBezTo>
                  <a:cubicBezTo>
                    <a:pt x="1436370" y="4632961"/>
                    <a:pt x="1329690" y="4632961"/>
                    <a:pt x="1286510" y="4611371"/>
                  </a:cubicBezTo>
                  <a:cubicBezTo>
                    <a:pt x="1243330" y="4589781"/>
                    <a:pt x="1158240" y="4611371"/>
                    <a:pt x="1158240" y="4611371"/>
                  </a:cubicBezTo>
                  <a:lnTo>
                    <a:pt x="1115060" y="4589781"/>
                  </a:lnTo>
                  <a:cubicBezTo>
                    <a:pt x="1071880" y="4611371"/>
                    <a:pt x="1028700" y="4589781"/>
                    <a:pt x="1028700" y="4589781"/>
                  </a:cubicBezTo>
                  <a:cubicBezTo>
                    <a:pt x="985520" y="4546601"/>
                    <a:pt x="835660" y="4546601"/>
                    <a:pt x="835660" y="4546601"/>
                  </a:cubicBezTo>
                  <a:lnTo>
                    <a:pt x="707390" y="4525011"/>
                  </a:lnTo>
                  <a:cubicBezTo>
                    <a:pt x="664210" y="4503421"/>
                    <a:pt x="557530" y="4525011"/>
                    <a:pt x="557530" y="4525011"/>
                  </a:cubicBezTo>
                  <a:cubicBezTo>
                    <a:pt x="557530" y="4525011"/>
                    <a:pt x="386080" y="4568191"/>
                    <a:pt x="299720" y="4568191"/>
                  </a:cubicBezTo>
                  <a:cubicBezTo>
                    <a:pt x="213360" y="4568191"/>
                    <a:pt x="0" y="4525011"/>
                    <a:pt x="0" y="4525011"/>
                  </a:cubicBezTo>
                  <a:lnTo>
                    <a:pt x="0" y="0"/>
                  </a:lnTo>
                  <a:close/>
                </a:path>
              </a:pathLst>
            </a:custGeom>
            <a:blipFill>
              <a:blip r:embed="rId6"/>
              <a:stretch>
                <a:fillRect l="-113593" r="-237551"/>
              </a:stretch>
            </a:blipFill>
          </p:spPr>
        </p:sp>
        <p:sp>
          <p:nvSpPr>
            <p:cNvPr id="11" name="Freeform 11"/>
            <p:cNvSpPr/>
            <p:nvPr/>
          </p:nvSpPr>
          <p:spPr>
            <a:xfrm>
              <a:off x="0" y="0"/>
              <a:ext cx="3175000" cy="4719320"/>
            </a:xfrm>
            <a:custGeom>
              <a:avLst/>
              <a:gdLst/>
              <a:ahLst/>
              <a:cxnLst/>
              <a:rect l="l" t="t" r="r" b="b"/>
              <a:pathLst>
                <a:path w="3175000" h="4719320">
                  <a:moveTo>
                    <a:pt x="3175000" y="4719320"/>
                  </a:moveTo>
                  <a:lnTo>
                    <a:pt x="0" y="4719320"/>
                  </a:lnTo>
                  <a:lnTo>
                    <a:pt x="0" y="0"/>
                  </a:lnTo>
                  <a:lnTo>
                    <a:pt x="3175000" y="0"/>
                  </a:lnTo>
                  <a:lnTo>
                    <a:pt x="3175000" y="4719320"/>
                  </a:lnTo>
                  <a:close/>
                </a:path>
              </a:pathLst>
            </a:custGeom>
            <a:blipFill>
              <a:blip r:embed="rId7"/>
              <a:stretch>
                <a:fillRect l="-4322" t="-3535" r="-518"/>
              </a:stretch>
            </a:blipFill>
          </p:spPr>
        </p:sp>
      </p:grpSp>
      <p:sp>
        <p:nvSpPr>
          <p:cNvPr id="12" name="Freeform 12"/>
          <p:cNvSpPr/>
          <p:nvPr/>
        </p:nvSpPr>
        <p:spPr>
          <a:xfrm rot="-296991">
            <a:off x="3166409" y="2306459"/>
            <a:ext cx="12128005" cy="7794293"/>
          </a:xfrm>
          <a:custGeom>
            <a:avLst/>
            <a:gdLst/>
            <a:ahLst/>
            <a:cxnLst/>
            <a:rect l="l" t="t" r="r" b="b"/>
            <a:pathLst>
              <a:path w="12128005" h="7794293">
                <a:moveTo>
                  <a:pt x="0" y="0"/>
                </a:moveTo>
                <a:lnTo>
                  <a:pt x="12128005" y="0"/>
                </a:lnTo>
                <a:lnTo>
                  <a:pt x="12128005" y="7794293"/>
                </a:lnTo>
                <a:lnTo>
                  <a:pt x="0" y="7794293"/>
                </a:lnTo>
                <a:lnTo>
                  <a:pt x="0" y="0"/>
                </a:lnTo>
                <a:close/>
              </a:path>
            </a:pathLst>
          </a:custGeom>
          <a:blipFill>
            <a:blip r:embed="rId8"/>
            <a:stretch>
              <a:fillRect/>
            </a:stretch>
          </a:blipFill>
        </p:spPr>
      </p:sp>
      <p:sp>
        <p:nvSpPr>
          <p:cNvPr id="13" name="Freeform 13"/>
          <p:cNvSpPr/>
          <p:nvPr/>
        </p:nvSpPr>
        <p:spPr>
          <a:xfrm rot="-2700000">
            <a:off x="-3021635" y="2042349"/>
            <a:ext cx="5117166" cy="1272895"/>
          </a:xfrm>
          <a:custGeom>
            <a:avLst/>
            <a:gdLst/>
            <a:ahLst/>
            <a:cxnLst/>
            <a:rect l="l" t="t" r="r" b="b"/>
            <a:pathLst>
              <a:path w="5117166" h="1272895">
                <a:moveTo>
                  <a:pt x="0" y="0"/>
                </a:moveTo>
                <a:lnTo>
                  <a:pt x="5117167" y="0"/>
                </a:lnTo>
                <a:lnTo>
                  <a:pt x="5117167" y="1272895"/>
                </a:lnTo>
                <a:lnTo>
                  <a:pt x="0" y="1272895"/>
                </a:lnTo>
                <a:lnTo>
                  <a:pt x="0" y="0"/>
                </a:lnTo>
                <a:close/>
              </a:path>
            </a:pathLst>
          </a:custGeom>
          <a:blipFill>
            <a:blip r:embed="rId9"/>
            <a:stretch>
              <a:fillRect/>
            </a:stretch>
          </a:blipFill>
        </p:spPr>
      </p:sp>
      <p:sp>
        <p:nvSpPr>
          <p:cNvPr id="14" name="Freeform 14"/>
          <p:cNvSpPr/>
          <p:nvPr/>
        </p:nvSpPr>
        <p:spPr>
          <a:xfrm rot="-3569674">
            <a:off x="-2435523" y="-1078537"/>
            <a:ext cx="3944942" cy="3875906"/>
          </a:xfrm>
          <a:custGeom>
            <a:avLst/>
            <a:gdLst/>
            <a:ahLst/>
            <a:cxnLst/>
            <a:rect l="l" t="t" r="r" b="b"/>
            <a:pathLst>
              <a:path w="3944942" h="3875906">
                <a:moveTo>
                  <a:pt x="0" y="0"/>
                </a:moveTo>
                <a:lnTo>
                  <a:pt x="3944943" y="0"/>
                </a:lnTo>
                <a:lnTo>
                  <a:pt x="3944943" y="3875906"/>
                </a:lnTo>
                <a:lnTo>
                  <a:pt x="0" y="3875906"/>
                </a:lnTo>
                <a:lnTo>
                  <a:pt x="0" y="0"/>
                </a:lnTo>
                <a:close/>
              </a:path>
            </a:pathLst>
          </a:custGeom>
          <a:blipFill>
            <a:blip r:embed="rId10"/>
            <a:stretch>
              <a:fillRect/>
            </a:stretch>
          </a:blipFill>
        </p:spPr>
      </p:sp>
      <p:sp>
        <p:nvSpPr>
          <p:cNvPr id="15" name="Freeform 15"/>
          <p:cNvSpPr/>
          <p:nvPr/>
        </p:nvSpPr>
        <p:spPr>
          <a:xfrm rot="1025603">
            <a:off x="-1458512" y="7218919"/>
            <a:ext cx="4019186" cy="6136162"/>
          </a:xfrm>
          <a:custGeom>
            <a:avLst/>
            <a:gdLst/>
            <a:ahLst/>
            <a:cxnLst/>
            <a:rect l="l" t="t" r="r" b="b"/>
            <a:pathLst>
              <a:path w="4019186" h="6136162">
                <a:moveTo>
                  <a:pt x="0" y="0"/>
                </a:moveTo>
                <a:lnTo>
                  <a:pt x="4019186" y="0"/>
                </a:lnTo>
                <a:lnTo>
                  <a:pt x="4019186" y="6136162"/>
                </a:lnTo>
                <a:lnTo>
                  <a:pt x="0" y="6136162"/>
                </a:lnTo>
                <a:lnTo>
                  <a:pt x="0" y="0"/>
                </a:lnTo>
                <a:close/>
              </a:path>
            </a:pathLst>
          </a:custGeom>
          <a:blipFill>
            <a:blip r:embed="rId11"/>
            <a:stretch>
              <a:fillRect/>
            </a:stretch>
          </a:blipFill>
        </p:spPr>
      </p:sp>
      <p:sp>
        <p:nvSpPr>
          <p:cNvPr id="16" name="Freeform 16"/>
          <p:cNvSpPr/>
          <p:nvPr/>
        </p:nvSpPr>
        <p:spPr>
          <a:xfrm>
            <a:off x="15623574" y="7528621"/>
            <a:ext cx="3318508" cy="4047821"/>
          </a:xfrm>
          <a:custGeom>
            <a:avLst/>
            <a:gdLst/>
            <a:ahLst/>
            <a:cxnLst/>
            <a:rect l="l" t="t" r="r" b="b"/>
            <a:pathLst>
              <a:path w="3318508" h="4047821">
                <a:moveTo>
                  <a:pt x="0" y="0"/>
                </a:moveTo>
                <a:lnTo>
                  <a:pt x="3318509" y="0"/>
                </a:lnTo>
                <a:lnTo>
                  <a:pt x="3318509" y="4047821"/>
                </a:lnTo>
                <a:lnTo>
                  <a:pt x="0" y="4047821"/>
                </a:lnTo>
                <a:lnTo>
                  <a:pt x="0" y="0"/>
                </a:lnTo>
                <a:close/>
              </a:path>
            </a:pathLst>
          </a:custGeom>
          <a:blipFill>
            <a:blip r:embed="rId12"/>
            <a:stretch>
              <a:fillRect/>
            </a:stretch>
          </a:blipFill>
        </p:spPr>
      </p:sp>
      <p:sp>
        <p:nvSpPr>
          <p:cNvPr id="17" name="Freeform 17"/>
          <p:cNvSpPr/>
          <p:nvPr/>
        </p:nvSpPr>
        <p:spPr>
          <a:xfrm rot="27259">
            <a:off x="8362120" y="1566278"/>
            <a:ext cx="891928" cy="908972"/>
          </a:xfrm>
          <a:custGeom>
            <a:avLst/>
            <a:gdLst/>
            <a:ahLst/>
            <a:cxnLst/>
            <a:rect l="l" t="t" r="r" b="b"/>
            <a:pathLst>
              <a:path w="891928" h="908972">
                <a:moveTo>
                  <a:pt x="0" y="0"/>
                </a:moveTo>
                <a:lnTo>
                  <a:pt x="891929" y="0"/>
                </a:lnTo>
                <a:lnTo>
                  <a:pt x="891929" y="908971"/>
                </a:lnTo>
                <a:lnTo>
                  <a:pt x="0" y="908971"/>
                </a:lnTo>
                <a:lnTo>
                  <a:pt x="0" y="0"/>
                </a:lnTo>
                <a:close/>
              </a:path>
            </a:pathLst>
          </a:custGeom>
          <a:blipFill>
            <a:blip r:embed="rId13"/>
            <a:stretch>
              <a:fillRect/>
            </a:stretch>
          </a:blipFill>
        </p:spPr>
      </p:sp>
      <p:sp>
        <p:nvSpPr>
          <p:cNvPr id="18" name="Freeform 18"/>
          <p:cNvSpPr/>
          <p:nvPr/>
        </p:nvSpPr>
        <p:spPr>
          <a:xfrm rot="-322381">
            <a:off x="3684495" y="2605935"/>
            <a:ext cx="11294758" cy="7167995"/>
          </a:xfrm>
          <a:custGeom>
            <a:avLst/>
            <a:gdLst/>
            <a:ahLst/>
            <a:cxnLst/>
            <a:rect l="l" t="t" r="r" b="b"/>
            <a:pathLst>
              <a:path w="11294758" h="7167995">
                <a:moveTo>
                  <a:pt x="0" y="0"/>
                </a:moveTo>
                <a:lnTo>
                  <a:pt x="11294759" y="0"/>
                </a:lnTo>
                <a:lnTo>
                  <a:pt x="11294759" y="7167995"/>
                </a:lnTo>
                <a:lnTo>
                  <a:pt x="0" y="7167995"/>
                </a:lnTo>
                <a:lnTo>
                  <a:pt x="0" y="0"/>
                </a:lnTo>
                <a:close/>
              </a:path>
            </a:pathLst>
          </a:custGeom>
          <a:blipFill>
            <a:blip r:embed="rId14">
              <a:alphaModFix amt="55000"/>
            </a:blip>
            <a:stretch>
              <a:fillRect l="-6946" t="-39155" b="-29362"/>
            </a:stretch>
          </a:blipFill>
        </p:spPr>
      </p:sp>
      <p:sp>
        <p:nvSpPr>
          <p:cNvPr id="19" name="TextBox 19"/>
          <p:cNvSpPr txBox="1"/>
          <p:nvPr/>
        </p:nvSpPr>
        <p:spPr>
          <a:xfrm rot="-295103">
            <a:off x="3839904" y="4450016"/>
            <a:ext cx="10858060" cy="3908905"/>
          </a:xfrm>
          <a:prstGeom prst="rect">
            <a:avLst/>
          </a:prstGeom>
        </p:spPr>
        <p:txBody>
          <a:bodyPr lIns="0" tIns="0" rIns="0" bIns="0" rtlCol="0" anchor="t">
            <a:spAutoFit/>
          </a:bodyPr>
          <a:lstStyle/>
          <a:p>
            <a:pPr algn="ctr">
              <a:lnSpc>
                <a:spcPts val="14991"/>
              </a:lnSpc>
            </a:pPr>
            <a:r>
              <a:rPr lang="en-US" sz="15297">
                <a:solidFill>
                  <a:srgbClr val="000000"/>
                </a:solidFill>
                <a:latin typeface="Carelia"/>
              </a:rPr>
              <a:t>Thank </a:t>
            </a:r>
          </a:p>
          <a:p>
            <a:pPr algn="ctr">
              <a:lnSpc>
                <a:spcPts val="14991"/>
              </a:lnSpc>
            </a:pPr>
            <a:r>
              <a:rPr lang="en-US" sz="15297">
                <a:solidFill>
                  <a:srgbClr val="000000"/>
                </a:solidFill>
                <a:latin typeface="Carelia"/>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2072</Words>
  <Application>Microsoft Office PowerPoint</Application>
  <PresentationFormat>Custom</PresentationFormat>
  <Paragraphs>57</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Carelia Bold</vt:lpstr>
      <vt:lpstr>Arial</vt:lpstr>
      <vt:lpstr>Carelia</vt:lpstr>
      <vt:lpstr>TAN Kindred</vt:lpstr>
      <vt:lpstr>Glacial Indifference</vt:lpstr>
      <vt:lpstr>Alice</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3 - Taoism(Daoism)</dc:title>
  <dc:creator>PC 1</dc:creator>
  <cp:lastModifiedBy>marilou mendoza</cp:lastModifiedBy>
  <cp:revision>1</cp:revision>
  <dcterms:created xsi:type="dcterms:W3CDTF">2006-08-16T00:00:00Z</dcterms:created>
  <dcterms:modified xsi:type="dcterms:W3CDTF">2024-04-08T04:05:28Z</dcterms:modified>
  <dc:identifier>DAGBVSyEV18</dc:identifier>
</cp:coreProperties>
</file>